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9"/>
  </p:notesMasterIdLst>
  <p:sldIdLst>
    <p:sldId id="256" r:id="rId2"/>
    <p:sldId id="257" r:id="rId3"/>
    <p:sldId id="258" r:id="rId4"/>
    <p:sldId id="275" r:id="rId5"/>
    <p:sldId id="259" r:id="rId6"/>
    <p:sldId id="261" r:id="rId7"/>
    <p:sldId id="262" r:id="rId8"/>
    <p:sldId id="263" r:id="rId9"/>
    <p:sldId id="264" r:id="rId10"/>
    <p:sldId id="265" r:id="rId11"/>
    <p:sldId id="266" r:id="rId12"/>
    <p:sldId id="276" r:id="rId13"/>
    <p:sldId id="267" r:id="rId14"/>
    <p:sldId id="269" r:id="rId15"/>
    <p:sldId id="268" r:id="rId16"/>
    <p:sldId id="273" r:id="rId17"/>
    <p:sldId id="260" r:id="rId18"/>
  </p:sldIdLst>
  <p:sldSz cx="9144000" cy="5143500" type="screen16x9"/>
  <p:notesSz cx="6858000" cy="9144000"/>
  <p:embeddedFontLst>
    <p:embeddedFont>
      <p:font typeface="Average" pitchFamily="2" charset="77"/>
      <p:regular r:id="rId20"/>
    </p:embeddedFont>
    <p:embeddedFont>
      <p:font typeface="Calibri" panose="020F0502020204030204" pitchFamily="34" charset="0"/>
      <p:regular r:id="rId21"/>
      <p:bold r:id="rId22"/>
      <p:italic r:id="rId23"/>
      <p:boldItalic r:id="rId24"/>
    </p:embeddedFont>
    <p:embeddedFont>
      <p:font typeface="Oswald" pitchFamily="2" charset="77"/>
      <p:regular r:id="rId25"/>
      <p:bold r:id="rId26"/>
    </p:embeddedFont>
    <p:embeddedFont>
      <p:font typeface="Roboto" panose="02000000000000000000" pitchFamily="2" charset="0"/>
      <p:regular r:id="rId27"/>
      <p:bold r:id="rId28"/>
      <p:italic r:id="rId29"/>
      <p:boldItalic r:id="rId3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31"/>
    <p:restoredTop sz="81905"/>
  </p:normalViewPr>
  <p:slideViewPr>
    <p:cSldViewPr snapToGrid="0">
      <p:cViewPr>
        <p:scale>
          <a:sx n="150" d="100"/>
          <a:sy n="150" d="100"/>
        </p:scale>
        <p:origin x="144" y="-3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font" Target="fonts/font2.fntdata"/><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notesMaster" Target="notesMasters/notesMaster1.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font" Target="fonts/font11.fntdata"/><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4_1">
  <dgm:title val=""/>
  <dgm:desc val=""/>
  <dgm:catLst>
    <dgm:cat type="accent4" pri="11100"/>
  </dgm:catLst>
  <dgm:styleLbl name="node0">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4">
        <a:shade val="80000"/>
      </a:schemeClr>
    </dgm:linClrLst>
    <dgm:effectClrLst/>
    <dgm:txLinClrLst/>
    <dgm:txFillClrLst/>
    <dgm:txEffectClrLst/>
  </dgm:styleLbl>
  <dgm:styleLbl name="node2">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fg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align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bg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dgm:txEffectClrLst/>
  </dgm:styleLbl>
  <dgm:styleLbl name="parChTrans2D2">
    <dgm:fillClrLst meth="repeat">
      <a:schemeClr val="accent4"/>
    </dgm:fillClrLst>
    <dgm:linClrLst meth="repeat">
      <a:schemeClr val="accent4"/>
    </dgm:linClrLst>
    <dgm:effectClrLst/>
    <dgm:txLinClrLst/>
    <dgm:txFillClrLst/>
    <dgm:txEffectClrLst/>
  </dgm:styleLbl>
  <dgm:styleLbl name="parChTrans2D3">
    <dgm:fillClrLst meth="repeat">
      <a:schemeClr val="accent4"/>
    </dgm:fillClrLst>
    <dgm:linClrLst meth="repeat">
      <a:schemeClr val="accent4"/>
    </dgm:linClrLst>
    <dgm:effectClrLst/>
    <dgm:txLinClrLst/>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conF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align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trAlignAcc1">
    <dgm:fillClrLst meth="repeat">
      <a:schemeClr val="accent4">
        <a:alpha val="40000"/>
        <a:tint val="40000"/>
      </a:schemeClr>
    </dgm:fillClrLst>
    <dgm:linClrLst meth="repeat">
      <a:schemeClr val="accent4"/>
    </dgm:linClrLst>
    <dgm:effectClrLst/>
    <dgm:txLinClrLst/>
    <dgm:txFillClrLst meth="repeat">
      <a:schemeClr val="dk1"/>
    </dgm:txFillClrLst>
    <dgm:txEffectClrLst/>
  </dgm:styleLbl>
  <dgm:styleLbl name="b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fgAcc0">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2">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3">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4">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12C1CFC-873A-4038-B1F7-F3BB74AB70D9}" type="doc">
      <dgm:prSet loTypeId="urn:microsoft.com/office/officeart/2005/8/layout/process4" loCatId="process" qsTypeId="urn:microsoft.com/office/officeart/2005/8/quickstyle/simple2" qsCatId="simple" csTypeId="urn:microsoft.com/office/officeart/2005/8/colors/accent1_2" csCatId="accent1" phldr="1"/>
      <dgm:spPr/>
      <dgm:t>
        <a:bodyPr/>
        <a:lstStyle/>
        <a:p>
          <a:endParaRPr lang="en-US"/>
        </a:p>
      </dgm:t>
    </dgm:pt>
    <dgm:pt modelId="{FC03D9CD-67AC-4763-9893-766D924F13F8}">
      <dgm:prSet/>
      <dgm:spPr>
        <a:solidFill>
          <a:srgbClr val="00B0F0"/>
        </a:solidFill>
      </dgm:spPr>
      <dgm:t>
        <a:bodyPr/>
        <a:lstStyle/>
        <a:p>
          <a:r>
            <a:rPr lang="en-SG" dirty="0">
              <a:solidFill>
                <a:schemeClr val="tx1"/>
              </a:solidFill>
              <a:latin typeface="Times New Roman" panose="02020603050405020304" pitchFamily="18" charset="0"/>
              <a:cs typeface="Times New Roman" panose="02020603050405020304" pitchFamily="18" charset="0"/>
            </a:rPr>
            <a:t>Remove web URLs, non-words and special characters</a:t>
          </a:r>
          <a:endParaRPr lang="en-US" dirty="0">
            <a:solidFill>
              <a:schemeClr val="tx1"/>
            </a:solidFill>
            <a:latin typeface="Times New Roman" panose="02020603050405020304" pitchFamily="18" charset="0"/>
            <a:cs typeface="Times New Roman" panose="02020603050405020304" pitchFamily="18" charset="0"/>
          </a:endParaRPr>
        </a:p>
      </dgm:t>
    </dgm:pt>
    <dgm:pt modelId="{DEAAE9C7-46C3-455E-82BE-EF6E261EB613}" type="parTrans" cxnId="{2DCF29BF-F774-4A4D-AF58-1E003DA3BFA4}">
      <dgm:prSet/>
      <dgm:spPr/>
      <dgm:t>
        <a:bodyPr/>
        <a:lstStyle/>
        <a:p>
          <a:endParaRPr lang="en-US"/>
        </a:p>
      </dgm:t>
    </dgm:pt>
    <dgm:pt modelId="{4CD2A6BC-6BCB-45C1-925E-C5ADDA60FEEE}" type="sibTrans" cxnId="{2DCF29BF-F774-4A4D-AF58-1E003DA3BFA4}">
      <dgm:prSet/>
      <dgm:spPr/>
      <dgm:t>
        <a:bodyPr/>
        <a:lstStyle/>
        <a:p>
          <a:endParaRPr lang="en-US"/>
        </a:p>
      </dgm:t>
    </dgm:pt>
    <dgm:pt modelId="{BEAE0443-648B-4C2C-92B4-FF66CB6C82DA}">
      <dgm:prSet/>
      <dgm:spPr>
        <a:solidFill>
          <a:srgbClr val="00B0F0"/>
        </a:solidFill>
      </dgm:spPr>
      <dgm:t>
        <a:bodyPr/>
        <a:lstStyle/>
        <a:p>
          <a:r>
            <a:rPr lang="en-SG" dirty="0">
              <a:solidFill>
                <a:schemeClr val="tx1"/>
              </a:solidFill>
              <a:latin typeface="Times New Roman" panose="02020603050405020304" pitchFamily="18" charset="0"/>
              <a:cs typeface="Times New Roman" panose="02020603050405020304" pitchFamily="18" charset="0"/>
            </a:rPr>
            <a:t>Tokenize text sentences into lower case words</a:t>
          </a:r>
          <a:endParaRPr lang="en-US" dirty="0">
            <a:solidFill>
              <a:schemeClr val="tx1"/>
            </a:solidFill>
            <a:latin typeface="Times New Roman" panose="02020603050405020304" pitchFamily="18" charset="0"/>
            <a:cs typeface="Times New Roman" panose="02020603050405020304" pitchFamily="18" charset="0"/>
          </a:endParaRPr>
        </a:p>
      </dgm:t>
    </dgm:pt>
    <dgm:pt modelId="{BA87301C-382D-46C0-A682-60C988FB4BD1}" type="parTrans" cxnId="{F71E3A8D-2AC4-4DE4-A29B-44F01A04DF99}">
      <dgm:prSet/>
      <dgm:spPr/>
      <dgm:t>
        <a:bodyPr/>
        <a:lstStyle/>
        <a:p>
          <a:endParaRPr lang="en-US"/>
        </a:p>
      </dgm:t>
    </dgm:pt>
    <dgm:pt modelId="{C7F5445E-7B26-4DFF-A67E-0D3539F41219}" type="sibTrans" cxnId="{F71E3A8D-2AC4-4DE4-A29B-44F01A04DF99}">
      <dgm:prSet/>
      <dgm:spPr/>
      <dgm:t>
        <a:bodyPr/>
        <a:lstStyle/>
        <a:p>
          <a:endParaRPr lang="en-US"/>
        </a:p>
      </dgm:t>
    </dgm:pt>
    <dgm:pt modelId="{9E63B5DC-8267-4244-A102-2E817DD1B029}">
      <dgm:prSet/>
      <dgm:spPr>
        <a:solidFill>
          <a:srgbClr val="00B0F0"/>
        </a:solidFill>
      </dgm:spPr>
      <dgm:t>
        <a:bodyPr/>
        <a:lstStyle/>
        <a:p>
          <a:r>
            <a:rPr lang="en-SG" dirty="0">
              <a:solidFill>
                <a:schemeClr val="tx1"/>
              </a:solidFill>
              <a:latin typeface="Times New Roman" panose="02020603050405020304" pitchFamily="18" charset="0"/>
              <a:cs typeface="Times New Roman" panose="02020603050405020304" pitchFamily="18" charset="0"/>
            </a:rPr>
            <a:t>Filter common </a:t>
          </a:r>
          <a:r>
            <a:rPr lang="en-SG" dirty="0" err="1">
              <a:solidFill>
                <a:schemeClr val="tx1"/>
              </a:solidFill>
              <a:latin typeface="Times New Roman" panose="02020603050405020304" pitchFamily="18" charset="0"/>
              <a:cs typeface="Times New Roman" panose="02020603050405020304" pitchFamily="18" charset="0"/>
            </a:rPr>
            <a:t>stopwords</a:t>
          </a:r>
          <a:r>
            <a:rPr lang="en-SG" dirty="0">
              <a:solidFill>
                <a:schemeClr val="tx1"/>
              </a:solidFill>
              <a:latin typeface="Times New Roman" panose="02020603050405020304" pitchFamily="18" charset="0"/>
              <a:cs typeface="Times New Roman" panose="02020603050405020304" pitchFamily="18" charset="0"/>
            </a:rPr>
            <a:t> and keywords relating to Japan and Thailand</a:t>
          </a:r>
          <a:endParaRPr lang="en-US" dirty="0">
            <a:solidFill>
              <a:schemeClr val="tx1"/>
            </a:solidFill>
            <a:latin typeface="Times New Roman" panose="02020603050405020304" pitchFamily="18" charset="0"/>
            <a:cs typeface="Times New Roman" panose="02020603050405020304" pitchFamily="18" charset="0"/>
          </a:endParaRPr>
        </a:p>
      </dgm:t>
    </dgm:pt>
    <dgm:pt modelId="{02AEABAA-1F9B-4B30-B3E2-89E8562DF5F8}" type="parTrans" cxnId="{EC09782A-D807-4C65-80ED-9282FC18A92B}">
      <dgm:prSet/>
      <dgm:spPr/>
      <dgm:t>
        <a:bodyPr/>
        <a:lstStyle/>
        <a:p>
          <a:endParaRPr lang="en-US"/>
        </a:p>
      </dgm:t>
    </dgm:pt>
    <dgm:pt modelId="{DEA9F8F2-B879-4A21-A388-D60D087B8281}" type="sibTrans" cxnId="{EC09782A-D807-4C65-80ED-9282FC18A92B}">
      <dgm:prSet/>
      <dgm:spPr/>
      <dgm:t>
        <a:bodyPr/>
        <a:lstStyle/>
        <a:p>
          <a:endParaRPr lang="en-US"/>
        </a:p>
      </dgm:t>
    </dgm:pt>
    <dgm:pt modelId="{6FD2ABDA-351D-4F39-A0AE-6E35F3A52785}">
      <dgm:prSet/>
      <dgm:spPr>
        <a:solidFill>
          <a:srgbClr val="00B0F0"/>
        </a:solidFill>
      </dgm:spPr>
      <dgm:t>
        <a:bodyPr/>
        <a:lstStyle/>
        <a:p>
          <a:r>
            <a:rPr lang="en-SG" dirty="0">
              <a:solidFill>
                <a:schemeClr val="tx1"/>
              </a:solidFill>
              <a:latin typeface="Times New Roman" panose="02020603050405020304" pitchFamily="18" charset="0"/>
              <a:cs typeface="Times New Roman" panose="02020603050405020304" pitchFamily="18" charset="0"/>
            </a:rPr>
            <a:t>Pass into </a:t>
          </a:r>
          <a:r>
            <a:rPr lang="en-SG" dirty="0" err="1">
              <a:solidFill>
                <a:schemeClr val="tx1"/>
              </a:solidFill>
              <a:latin typeface="Times New Roman" panose="02020603050405020304" pitchFamily="18" charset="0"/>
              <a:cs typeface="Times New Roman" panose="02020603050405020304" pitchFamily="18" charset="0"/>
            </a:rPr>
            <a:t>CountVectorizer</a:t>
          </a:r>
          <a:r>
            <a:rPr lang="en-SG" dirty="0">
              <a:solidFill>
                <a:schemeClr val="tx1"/>
              </a:solidFill>
              <a:latin typeface="Times New Roman" panose="02020603050405020304" pitchFamily="18" charset="0"/>
              <a:cs typeface="Times New Roman" panose="02020603050405020304" pitchFamily="18" charset="0"/>
            </a:rPr>
            <a:t>/TFID Vectorizer for N-gram word feature analysis</a:t>
          </a:r>
          <a:endParaRPr lang="en-US" dirty="0">
            <a:solidFill>
              <a:schemeClr val="tx1"/>
            </a:solidFill>
            <a:latin typeface="Times New Roman" panose="02020603050405020304" pitchFamily="18" charset="0"/>
            <a:cs typeface="Times New Roman" panose="02020603050405020304" pitchFamily="18" charset="0"/>
          </a:endParaRPr>
        </a:p>
      </dgm:t>
    </dgm:pt>
    <dgm:pt modelId="{C7F8A334-822B-4058-B8D1-5C3854941A13}" type="parTrans" cxnId="{5A3E8F98-422E-445A-803A-A1984CCCE4DF}">
      <dgm:prSet/>
      <dgm:spPr/>
      <dgm:t>
        <a:bodyPr/>
        <a:lstStyle/>
        <a:p>
          <a:endParaRPr lang="en-US"/>
        </a:p>
      </dgm:t>
    </dgm:pt>
    <dgm:pt modelId="{48CCCAB3-119E-435F-9CFB-C719EE3F69A3}" type="sibTrans" cxnId="{5A3E8F98-422E-445A-803A-A1984CCCE4DF}">
      <dgm:prSet/>
      <dgm:spPr/>
      <dgm:t>
        <a:bodyPr/>
        <a:lstStyle/>
        <a:p>
          <a:endParaRPr lang="en-US"/>
        </a:p>
      </dgm:t>
    </dgm:pt>
    <dgm:pt modelId="{9C4FB19F-8DD8-49EF-BB93-84F857384ECD}" type="pres">
      <dgm:prSet presAssocID="{812C1CFC-873A-4038-B1F7-F3BB74AB70D9}" presName="Name0" presStyleCnt="0">
        <dgm:presLayoutVars>
          <dgm:dir/>
          <dgm:animLvl val="lvl"/>
          <dgm:resizeHandles val="exact"/>
        </dgm:presLayoutVars>
      </dgm:prSet>
      <dgm:spPr/>
    </dgm:pt>
    <dgm:pt modelId="{53E47AB6-3602-42CC-B0B3-D539286C2ACF}" type="pres">
      <dgm:prSet presAssocID="{6FD2ABDA-351D-4F39-A0AE-6E35F3A52785}" presName="boxAndChildren" presStyleCnt="0"/>
      <dgm:spPr/>
    </dgm:pt>
    <dgm:pt modelId="{C61568D9-D570-4DBF-8F48-4313E0F2D81E}" type="pres">
      <dgm:prSet presAssocID="{6FD2ABDA-351D-4F39-A0AE-6E35F3A52785}" presName="parentTextBox" presStyleLbl="node1" presStyleIdx="0" presStyleCnt="4"/>
      <dgm:spPr/>
    </dgm:pt>
    <dgm:pt modelId="{994038A5-47B2-4D3F-838C-61C9B0C0C75F}" type="pres">
      <dgm:prSet presAssocID="{DEA9F8F2-B879-4A21-A388-D60D087B8281}" presName="sp" presStyleCnt="0"/>
      <dgm:spPr/>
    </dgm:pt>
    <dgm:pt modelId="{C38CFA45-5F96-4245-93C5-64D9D0EDF3A9}" type="pres">
      <dgm:prSet presAssocID="{9E63B5DC-8267-4244-A102-2E817DD1B029}" presName="arrowAndChildren" presStyleCnt="0"/>
      <dgm:spPr/>
    </dgm:pt>
    <dgm:pt modelId="{017F88E3-AB34-4D17-9ACB-BA87CB77F621}" type="pres">
      <dgm:prSet presAssocID="{9E63B5DC-8267-4244-A102-2E817DD1B029}" presName="parentTextArrow" presStyleLbl="node1" presStyleIdx="1" presStyleCnt="4"/>
      <dgm:spPr/>
    </dgm:pt>
    <dgm:pt modelId="{C4A6EF41-A033-4AC6-9746-561B38A5CD4A}" type="pres">
      <dgm:prSet presAssocID="{C7F5445E-7B26-4DFF-A67E-0D3539F41219}" presName="sp" presStyleCnt="0"/>
      <dgm:spPr/>
    </dgm:pt>
    <dgm:pt modelId="{BA18E0E8-047C-4819-828C-2E6F1296928F}" type="pres">
      <dgm:prSet presAssocID="{BEAE0443-648B-4C2C-92B4-FF66CB6C82DA}" presName="arrowAndChildren" presStyleCnt="0"/>
      <dgm:spPr/>
    </dgm:pt>
    <dgm:pt modelId="{583FFA30-F265-4832-B1FD-459F684852B9}" type="pres">
      <dgm:prSet presAssocID="{BEAE0443-648B-4C2C-92B4-FF66CB6C82DA}" presName="parentTextArrow" presStyleLbl="node1" presStyleIdx="2" presStyleCnt="4" custLinFactNeighborX="-13968" custLinFactNeighborY="-1404"/>
      <dgm:spPr/>
    </dgm:pt>
    <dgm:pt modelId="{2F996984-83A8-4F2F-A315-C3A65EBB1DCD}" type="pres">
      <dgm:prSet presAssocID="{4CD2A6BC-6BCB-45C1-925E-C5ADDA60FEEE}" presName="sp" presStyleCnt="0"/>
      <dgm:spPr/>
    </dgm:pt>
    <dgm:pt modelId="{5541A284-EB75-425F-B5F7-C46927E3D917}" type="pres">
      <dgm:prSet presAssocID="{FC03D9CD-67AC-4763-9893-766D924F13F8}" presName="arrowAndChildren" presStyleCnt="0"/>
      <dgm:spPr/>
    </dgm:pt>
    <dgm:pt modelId="{655BE606-250F-43BB-BEEC-0D6AF7F28F92}" type="pres">
      <dgm:prSet presAssocID="{FC03D9CD-67AC-4763-9893-766D924F13F8}" presName="parentTextArrow" presStyleLbl="node1" presStyleIdx="3" presStyleCnt="4" custLinFactNeighborY="-11259"/>
      <dgm:spPr/>
    </dgm:pt>
  </dgm:ptLst>
  <dgm:cxnLst>
    <dgm:cxn modelId="{3B19131C-102B-4CE7-963E-51091B0E7F77}" type="presOf" srcId="{812C1CFC-873A-4038-B1F7-F3BB74AB70D9}" destId="{9C4FB19F-8DD8-49EF-BB93-84F857384ECD}" srcOrd="0" destOrd="0" presId="urn:microsoft.com/office/officeart/2005/8/layout/process4"/>
    <dgm:cxn modelId="{EC09782A-D807-4C65-80ED-9282FC18A92B}" srcId="{812C1CFC-873A-4038-B1F7-F3BB74AB70D9}" destId="{9E63B5DC-8267-4244-A102-2E817DD1B029}" srcOrd="2" destOrd="0" parTransId="{02AEABAA-1F9B-4B30-B3E2-89E8562DF5F8}" sibTransId="{DEA9F8F2-B879-4A21-A388-D60D087B8281}"/>
    <dgm:cxn modelId="{14C7025A-2AD6-4398-90D7-657492FC10AD}" type="presOf" srcId="{6FD2ABDA-351D-4F39-A0AE-6E35F3A52785}" destId="{C61568D9-D570-4DBF-8F48-4313E0F2D81E}" srcOrd="0" destOrd="0" presId="urn:microsoft.com/office/officeart/2005/8/layout/process4"/>
    <dgm:cxn modelId="{0EA4C178-0E78-40D8-8A7D-D0F122621D95}" type="presOf" srcId="{FC03D9CD-67AC-4763-9893-766D924F13F8}" destId="{655BE606-250F-43BB-BEEC-0D6AF7F28F92}" srcOrd="0" destOrd="0" presId="urn:microsoft.com/office/officeart/2005/8/layout/process4"/>
    <dgm:cxn modelId="{F71E3A8D-2AC4-4DE4-A29B-44F01A04DF99}" srcId="{812C1CFC-873A-4038-B1F7-F3BB74AB70D9}" destId="{BEAE0443-648B-4C2C-92B4-FF66CB6C82DA}" srcOrd="1" destOrd="0" parTransId="{BA87301C-382D-46C0-A682-60C988FB4BD1}" sibTransId="{C7F5445E-7B26-4DFF-A67E-0D3539F41219}"/>
    <dgm:cxn modelId="{5A3E8F98-422E-445A-803A-A1984CCCE4DF}" srcId="{812C1CFC-873A-4038-B1F7-F3BB74AB70D9}" destId="{6FD2ABDA-351D-4F39-A0AE-6E35F3A52785}" srcOrd="3" destOrd="0" parTransId="{C7F8A334-822B-4058-B8D1-5C3854941A13}" sibTransId="{48CCCAB3-119E-435F-9CFB-C719EE3F69A3}"/>
    <dgm:cxn modelId="{2DCF29BF-F774-4A4D-AF58-1E003DA3BFA4}" srcId="{812C1CFC-873A-4038-B1F7-F3BB74AB70D9}" destId="{FC03D9CD-67AC-4763-9893-766D924F13F8}" srcOrd="0" destOrd="0" parTransId="{DEAAE9C7-46C3-455E-82BE-EF6E261EB613}" sibTransId="{4CD2A6BC-6BCB-45C1-925E-C5ADDA60FEEE}"/>
    <dgm:cxn modelId="{503F9BC1-813D-4EB7-A5E4-1DCD5C563A55}" type="presOf" srcId="{BEAE0443-648B-4C2C-92B4-FF66CB6C82DA}" destId="{583FFA30-F265-4832-B1FD-459F684852B9}" srcOrd="0" destOrd="0" presId="urn:microsoft.com/office/officeart/2005/8/layout/process4"/>
    <dgm:cxn modelId="{877558D9-F9ED-4162-A57C-9654A4E9035E}" type="presOf" srcId="{9E63B5DC-8267-4244-A102-2E817DD1B029}" destId="{017F88E3-AB34-4D17-9ACB-BA87CB77F621}" srcOrd="0" destOrd="0" presId="urn:microsoft.com/office/officeart/2005/8/layout/process4"/>
    <dgm:cxn modelId="{BF63E50C-4732-4664-93FA-CD2B4CE24652}" type="presParOf" srcId="{9C4FB19F-8DD8-49EF-BB93-84F857384ECD}" destId="{53E47AB6-3602-42CC-B0B3-D539286C2ACF}" srcOrd="0" destOrd="0" presId="urn:microsoft.com/office/officeart/2005/8/layout/process4"/>
    <dgm:cxn modelId="{32CD6EA1-AED9-4858-82CF-FAFA8AC52A30}" type="presParOf" srcId="{53E47AB6-3602-42CC-B0B3-D539286C2ACF}" destId="{C61568D9-D570-4DBF-8F48-4313E0F2D81E}" srcOrd="0" destOrd="0" presId="urn:microsoft.com/office/officeart/2005/8/layout/process4"/>
    <dgm:cxn modelId="{9DC81657-5408-42F3-A38F-286ECDFB1D8D}" type="presParOf" srcId="{9C4FB19F-8DD8-49EF-BB93-84F857384ECD}" destId="{994038A5-47B2-4D3F-838C-61C9B0C0C75F}" srcOrd="1" destOrd="0" presId="urn:microsoft.com/office/officeart/2005/8/layout/process4"/>
    <dgm:cxn modelId="{9B29586A-FA9F-4A52-B81A-9F6E92F61125}" type="presParOf" srcId="{9C4FB19F-8DD8-49EF-BB93-84F857384ECD}" destId="{C38CFA45-5F96-4245-93C5-64D9D0EDF3A9}" srcOrd="2" destOrd="0" presId="urn:microsoft.com/office/officeart/2005/8/layout/process4"/>
    <dgm:cxn modelId="{A96315B9-B215-4CF8-A129-2C5F1652F8E8}" type="presParOf" srcId="{C38CFA45-5F96-4245-93C5-64D9D0EDF3A9}" destId="{017F88E3-AB34-4D17-9ACB-BA87CB77F621}" srcOrd="0" destOrd="0" presId="urn:microsoft.com/office/officeart/2005/8/layout/process4"/>
    <dgm:cxn modelId="{A54EEBDA-049C-4082-9797-7891DD90D756}" type="presParOf" srcId="{9C4FB19F-8DD8-49EF-BB93-84F857384ECD}" destId="{C4A6EF41-A033-4AC6-9746-561B38A5CD4A}" srcOrd="3" destOrd="0" presId="urn:microsoft.com/office/officeart/2005/8/layout/process4"/>
    <dgm:cxn modelId="{8ECE626D-EB81-403F-A4C0-50594A89DC67}" type="presParOf" srcId="{9C4FB19F-8DD8-49EF-BB93-84F857384ECD}" destId="{BA18E0E8-047C-4819-828C-2E6F1296928F}" srcOrd="4" destOrd="0" presId="urn:microsoft.com/office/officeart/2005/8/layout/process4"/>
    <dgm:cxn modelId="{573D9CAF-6D59-4E79-BF6B-2B80032C119A}" type="presParOf" srcId="{BA18E0E8-047C-4819-828C-2E6F1296928F}" destId="{583FFA30-F265-4832-B1FD-459F684852B9}" srcOrd="0" destOrd="0" presId="urn:microsoft.com/office/officeart/2005/8/layout/process4"/>
    <dgm:cxn modelId="{CB45DEEB-610D-488E-AB04-D8C200EA6CDF}" type="presParOf" srcId="{9C4FB19F-8DD8-49EF-BB93-84F857384ECD}" destId="{2F996984-83A8-4F2F-A315-C3A65EBB1DCD}" srcOrd="5" destOrd="0" presId="urn:microsoft.com/office/officeart/2005/8/layout/process4"/>
    <dgm:cxn modelId="{0BC75601-C0E3-48D9-AC9E-CED736456389}" type="presParOf" srcId="{9C4FB19F-8DD8-49EF-BB93-84F857384ECD}" destId="{5541A284-EB75-425F-B5F7-C46927E3D917}" srcOrd="6" destOrd="0" presId="urn:microsoft.com/office/officeart/2005/8/layout/process4"/>
    <dgm:cxn modelId="{A3EBACA0-6BCE-4260-9171-7C40924E176A}" type="presParOf" srcId="{5541A284-EB75-425F-B5F7-C46927E3D917}" destId="{655BE606-250F-43BB-BEEC-0D6AF7F28F92}" srcOrd="0"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2227E3B-FF59-4F4E-8B73-B4EAB639841D}" type="doc">
      <dgm:prSet loTypeId="urn:microsoft.com/office/officeart/2005/8/layout/vList2" loCatId="" qsTypeId="urn:microsoft.com/office/officeart/2005/8/quickstyle/simple1" qsCatId="simple" csTypeId="urn:microsoft.com/office/officeart/2005/8/colors/accent4_1" csCatId="accent4" phldr="1"/>
      <dgm:spPr/>
    </dgm:pt>
    <dgm:pt modelId="{83183356-AE2D-0142-9CA7-4B9B9F6868A8}">
      <dgm:prSet phldrT="[Text]" custT="1"/>
      <dgm:spPr>
        <a:solidFill>
          <a:srgbClr val="0070C0"/>
        </a:solidFill>
      </dgm:spPr>
      <dgm:t>
        <a:bodyPr/>
        <a:lstStyle/>
        <a:p>
          <a:r>
            <a:rPr lang="en-GB" sz="1600" dirty="0">
              <a:latin typeface="Calibri" panose="020F0502020204030204" pitchFamily="34" charset="0"/>
              <a:cs typeface="Calibri" panose="020F0502020204030204" pitchFamily="34" charset="0"/>
            </a:rPr>
            <a:t>1. Train on larger validation dataset consisting keywords throughout all 4 seasons of the year</a:t>
          </a:r>
        </a:p>
      </dgm:t>
    </dgm:pt>
    <dgm:pt modelId="{1034E207-59FA-6945-A2CD-84E649A8C6C8}" type="parTrans" cxnId="{C4BD75E1-3FA1-BC49-A1F3-F9BEF99BE0DA}">
      <dgm:prSet/>
      <dgm:spPr/>
      <dgm:t>
        <a:bodyPr/>
        <a:lstStyle/>
        <a:p>
          <a:endParaRPr lang="en-GB"/>
        </a:p>
      </dgm:t>
    </dgm:pt>
    <dgm:pt modelId="{74149137-7CE1-DE43-A057-CEFAFF3DF382}" type="sibTrans" cxnId="{C4BD75E1-3FA1-BC49-A1F3-F9BEF99BE0DA}">
      <dgm:prSet/>
      <dgm:spPr/>
      <dgm:t>
        <a:bodyPr/>
        <a:lstStyle/>
        <a:p>
          <a:endParaRPr lang="en-GB"/>
        </a:p>
      </dgm:t>
    </dgm:pt>
    <dgm:pt modelId="{94E84973-4D05-D741-9FEC-95482B43D6D9}">
      <dgm:prSet phldrT="[Text]" custT="1"/>
      <dgm:spPr>
        <a:solidFill>
          <a:srgbClr val="7030A0"/>
        </a:solidFill>
      </dgm:spPr>
      <dgm:t>
        <a:bodyPr/>
        <a:lstStyle/>
        <a:p>
          <a:r>
            <a:rPr lang="en-GB" sz="1800" dirty="0">
              <a:latin typeface="Calibri" panose="020F0502020204030204" pitchFamily="34" charset="0"/>
              <a:cs typeface="Calibri" panose="020F0502020204030204" pitchFamily="34" charset="0"/>
            </a:rPr>
            <a:t>2. Deep Learning techniques such as Recurrent Neural Networks for sequential text data. Pre-trained models on existing larger dataset and predict its performance on r/</a:t>
          </a:r>
          <a:r>
            <a:rPr lang="en-GB" sz="1800" dirty="0" err="1">
              <a:latin typeface="Calibri" panose="020F0502020204030204" pitchFamily="34" charset="0"/>
              <a:cs typeface="Calibri" panose="020F0502020204030204" pitchFamily="34" charset="0"/>
            </a:rPr>
            <a:t>JapanTravel</a:t>
          </a:r>
          <a:r>
            <a:rPr lang="en-GB" sz="1800" dirty="0">
              <a:latin typeface="Calibri" panose="020F0502020204030204" pitchFamily="34" charset="0"/>
              <a:cs typeface="Calibri" panose="020F0502020204030204" pitchFamily="34" charset="0"/>
            </a:rPr>
            <a:t> and r/</a:t>
          </a:r>
          <a:r>
            <a:rPr lang="en-GB" sz="1800" dirty="0" err="1">
              <a:latin typeface="Calibri" panose="020F0502020204030204" pitchFamily="34" charset="0"/>
              <a:cs typeface="Calibri" panose="020F0502020204030204" pitchFamily="34" charset="0"/>
            </a:rPr>
            <a:t>ThailandTourism</a:t>
          </a:r>
          <a:endParaRPr lang="en-GB" sz="1800" dirty="0">
            <a:latin typeface="Calibri" panose="020F0502020204030204" pitchFamily="34" charset="0"/>
            <a:cs typeface="Calibri" panose="020F0502020204030204" pitchFamily="34" charset="0"/>
          </a:endParaRPr>
        </a:p>
      </dgm:t>
    </dgm:pt>
    <dgm:pt modelId="{FAD925B5-0C14-E743-B2B7-E0B97D65A29D}" type="parTrans" cxnId="{E3D914B7-56D0-ED43-921B-71705559432A}">
      <dgm:prSet/>
      <dgm:spPr/>
      <dgm:t>
        <a:bodyPr/>
        <a:lstStyle/>
        <a:p>
          <a:endParaRPr lang="en-GB"/>
        </a:p>
      </dgm:t>
    </dgm:pt>
    <dgm:pt modelId="{FD0E9F59-7514-684F-9636-7A5D0F1552CD}" type="sibTrans" cxnId="{E3D914B7-56D0-ED43-921B-71705559432A}">
      <dgm:prSet/>
      <dgm:spPr/>
      <dgm:t>
        <a:bodyPr/>
        <a:lstStyle/>
        <a:p>
          <a:endParaRPr lang="en-GB"/>
        </a:p>
      </dgm:t>
    </dgm:pt>
    <dgm:pt modelId="{EA8B0CBE-FEEC-3845-942B-22BD2D15AA37}">
      <dgm:prSet phldrT="[Text]" custT="1"/>
      <dgm:spPr>
        <a:solidFill>
          <a:srgbClr val="C00000"/>
        </a:solidFill>
      </dgm:spPr>
      <dgm:t>
        <a:bodyPr/>
        <a:lstStyle/>
        <a:p>
          <a:r>
            <a:rPr lang="en-GB" sz="1800" dirty="0">
              <a:latin typeface="Calibri" panose="020F0502020204030204" pitchFamily="34" charset="0"/>
              <a:cs typeface="Calibri" panose="020F0502020204030204" pitchFamily="34" charset="0"/>
            </a:rPr>
            <a:t>3. Employ the model to train on recommendations and feedback from Singapore reviews to validate model’s performance</a:t>
          </a:r>
        </a:p>
      </dgm:t>
    </dgm:pt>
    <dgm:pt modelId="{A6F0F6EC-7B33-A044-838B-BD78C476BF66}" type="parTrans" cxnId="{6A1AAA8A-3B09-6F4B-8F3F-7C94054B8E76}">
      <dgm:prSet/>
      <dgm:spPr/>
      <dgm:t>
        <a:bodyPr/>
        <a:lstStyle/>
        <a:p>
          <a:endParaRPr lang="en-GB"/>
        </a:p>
      </dgm:t>
    </dgm:pt>
    <dgm:pt modelId="{1F1916B4-BCD0-7F4D-A28C-7F0137EC8396}" type="sibTrans" cxnId="{6A1AAA8A-3B09-6F4B-8F3F-7C94054B8E76}">
      <dgm:prSet/>
      <dgm:spPr/>
      <dgm:t>
        <a:bodyPr/>
        <a:lstStyle/>
        <a:p>
          <a:endParaRPr lang="en-GB"/>
        </a:p>
      </dgm:t>
    </dgm:pt>
    <dgm:pt modelId="{84735D02-F32A-814C-A195-3F7B257A9737}" type="pres">
      <dgm:prSet presAssocID="{72227E3B-FF59-4F4E-8B73-B4EAB639841D}" presName="linear" presStyleCnt="0">
        <dgm:presLayoutVars>
          <dgm:animLvl val="lvl"/>
          <dgm:resizeHandles val="exact"/>
        </dgm:presLayoutVars>
      </dgm:prSet>
      <dgm:spPr/>
    </dgm:pt>
    <dgm:pt modelId="{A36E204C-758E-C14A-991E-654F91B2B63D}" type="pres">
      <dgm:prSet presAssocID="{83183356-AE2D-0142-9CA7-4B9B9F6868A8}" presName="parentText" presStyleLbl="node1" presStyleIdx="0" presStyleCnt="3">
        <dgm:presLayoutVars>
          <dgm:chMax val="0"/>
          <dgm:bulletEnabled val="1"/>
        </dgm:presLayoutVars>
      </dgm:prSet>
      <dgm:spPr/>
    </dgm:pt>
    <dgm:pt modelId="{BA7A27E7-4A80-9F45-9145-57B7B55A1965}" type="pres">
      <dgm:prSet presAssocID="{74149137-7CE1-DE43-A057-CEFAFF3DF382}" presName="spacer" presStyleCnt="0"/>
      <dgm:spPr/>
    </dgm:pt>
    <dgm:pt modelId="{1D75168F-097A-DB4B-AA9D-3C86803AC258}" type="pres">
      <dgm:prSet presAssocID="{94E84973-4D05-D741-9FEC-95482B43D6D9}" presName="parentText" presStyleLbl="node1" presStyleIdx="1" presStyleCnt="3">
        <dgm:presLayoutVars>
          <dgm:chMax val="0"/>
          <dgm:bulletEnabled val="1"/>
        </dgm:presLayoutVars>
      </dgm:prSet>
      <dgm:spPr/>
    </dgm:pt>
    <dgm:pt modelId="{FD628D39-F42A-824A-9C70-2653AA33C128}" type="pres">
      <dgm:prSet presAssocID="{FD0E9F59-7514-684F-9636-7A5D0F1552CD}" presName="spacer" presStyleCnt="0"/>
      <dgm:spPr/>
    </dgm:pt>
    <dgm:pt modelId="{E85A3CCC-3EF2-6F43-A136-527AB9E2EE0A}" type="pres">
      <dgm:prSet presAssocID="{EA8B0CBE-FEEC-3845-942B-22BD2D15AA37}" presName="parentText" presStyleLbl="node1" presStyleIdx="2" presStyleCnt="3">
        <dgm:presLayoutVars>
          <dgm:chMax val="0"/>
          <dgm:bulletEnabled val="1"/>
        </dgm:presLayoutVars>
      </dgm:prSet>
      <dgm:spPr/>
    </dgm:pt>
  </dgm:ptLst>
  <dgm:cxnLst>
    <dgm:cxn modelId="{791ACE25-A543-7648-80E7-6DD0CF52B18F}" type="presOf" srcId="{72227E3B-FF59-4F4E-8B73-B4EAB639841D}" destId="{84735D02-F32A-814C-A195-3F7B257A9737}" srcOrd="0" destOrd="0" presId="urn:microsoft.com/office/officeart/2005/8/layout/vList2"/>
    <dgm:cxn modelId="{66E92C77-3480-E24B-9803-1F783F249E59}" type="presOf" srcId="{EA8B0CBE-FEEC-3845-942B-22BD2D15AA37}" destId="{E85A3CCC-3EF2-6F43-A136-527AB9E2EE0A}" srcOrd="0" destOrd="0" presId="urn:microsoft.com/office/officeart/2005/8/layout/vList2"/>
    <dgm:cxn modelId="{6A1AAA8A-3B09-6F4B-8F3F-7C94054B8E76}" srcId="{72227E3B-FF59-4F4E-8B73-B4EAB639841D}" destId="{EA8B0CBE-FEEC-3845-942B-22BD2D15AA37}" srcOrd="2" destOrd="0" parTransId="{A6F0F6EC-7B33-A044-838B-BD78C476BF66}" sibTransId="{1F1916B4-BCD0-7F4D-A28C-7F0137EC8396}"/>
    <dgm:cxn modelId="{E3D914B7-56D0-ED43-921B-71705559432A}" srcId="{72227E3B-FF59-4F4E-8B73-B4EAB639841D}" destId="{94E84973-4D05-D741-9FEC-95482B43D6D9}" srcOrd="1" destOrd="0" parTransId="{FAD925B5-0C14-E743-B2B7-E0B97D65A29D}" sibTransId="{FD0E9F59-7514-684F-9636-7A5D0F1552CD}"/>
    <dgm:cxn modelId="{B955EABB-F30D-FC49-AA90-B76FF2FBFF00}" type="presOf" srcId="{94E84973-4D05-D741-9FEC-95482B43D6D9}" destId="{1D75168F-097A-DB4B-AA9D-3C86803AC258}" srcOrd="0" destOrd="0" presId="urn:microsoft.com/office/officeart/2005/8/layout/vList2"/>
    <dgm:cxn modelId="{C4BD75E1-3FA1-BC49-A1F3-F9BEF99BE0DA}" srcId="{72227E3B-FF59-4F4E-8B73-B4EAB639841D}" destId="{83183356-AE2D-0142-9CA7-4B9B9F6868A8}" srcOrd="0" destOrd="0" parTransId="{1034E207-59FA-6945-A2CD-84E649A8C6C8}" sibTransId="{74149137-7CE1-DE43-A057-CEFAFF3DF382}"/>
    <dgm:cxn modelId="{E0782BE8-60BE-6B4C-BE17-81D94AE72F54}" type="presOf" srcId="{83183356-AE2D-0142-9CA7-4B9B9F6868A8}" destId="{A36E204C-758E-C14A-991E-654F91B2B63D}" srcOrd="0" destOrd="0" presId="urn:microsoft.com/office/officeart/2005/8/layout/vList2"/>
    <dgm:cxn modelId="{F14DBF73-F1C9-9E46-B3B1-A64400893E8E}" type="presParOf" srcId="{84735D02-F32A-814C-A195-3F7B257A9737}" destId="{A36E204C-758E-C14A-991E-654F91B2B63D}" srcOrd="0" destOrd="0" presId="urn:microsoft.com/office/officeart/2005/8/layout/vList2"/>
    <dgm:cxn modelId="{77DAAF9E-BCC3-144A-BC50-42E548531943}" type="presParOf" srcId="{84735D02-F32A-814C-A195-3F7B257A9737}" destId="{BA7A27E7-4A80-9F45-9145-57B7B55A1965}" srcOrd="1" destOrd="0" presId="urn:microsoft.com/office/officeart/2005/8/layout/vList2"/>
    <dgm:cxn modelId="{EE7A07DF-FF9E-8A46-AB36-C2DD309CB86B}" type="presParOf" srcId="{84735D02-F32A-814C-A195-3F7B257A9737}" destId="{1D75168F-097A-DB4B-AA9D-3C86803AC258}" srcOrd="2" destOrd="0" presId="urn:microsoft.com/office/officeart/2005/8/layout/vList2"/>
    <dgm:cxn modelId="{A6F6EC17-3F30-1F40-B61A-377E560D7860}" type="presParOf" srcId="{84735D02-F32A-814C-A195-3F7B257A9737}" destId="{FD628D39-F42A-824A-9C70-2653AA33C128}" srcOrd="3" destOrd="0" presId="urn:microsoft.com/office/officeart/2005/8/layout/vList2"/>
    <dgm:cxn modelId="{0F54BE17-4487-A549-AF6C-15C84B056F69}" type="presParOf" srcId="{84735D02-F32A-814C-A195-3F7B257A9737}" destId="{E85A3CCC-3EF2-6F43-A136-527AB9E2EE0A}"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1568D9-D570-4DBF-8F48-4313E0F2D81E}">
      <dsp:nvSpPr>
        <dsp:cNvPr id="0" name=""/>
        <dsp:cNvSpPr/>
      </dsp:nvSpPr>
      <dsp:spPr>
        <a:xfrm>
          <a:off x="0" y="3366161"/>
          <a:ext cx="5863244" cy="736433"/>
        </a:xfrm>
        <a:prstGeom prst="rect">
          <a:avLst/>
        </a:prstGeom>
        <a:solidFill>
          <a:srgbClr val="00B0F0"/>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SG" sz="1800" kern="1200" dirty="0">
              <a:solidFill>
                <a:schemeClr val="tx1"/>
              </a:solidFill>
              <a:latin typeface="Times New Roman" panose="02020603050405020304" pitchFamily="18" charset="0"/>
              <a:cs typeface="Times New Roman" panose="02020603050405020304" pitchFamily="18" charset="0"/>
            </a:rPr>
            <a:t>Pass into </a:t>
          </a:r>
          <a:r>
            <a:rPr lang="en-SG" sz="1800" kern="1200" dirty="0" err="1">
              <a:solidFill>
                <a:schemeClr val="tx1"/>
              </a:solidFill>
              <a:latin typeface="Times New Roman" panose="02020603050405020304" pitchFamily="18" charset="0"/>
              <a:cs typeface="Times New Roman" panose="02020603050405020304" pitchFamily="18" charset="0"/>
            </a:rPr>
            <a:t>CountVectorizer</a:t>
          </a:r>
          <a:r>
            <a:rPr lang="en-SG" sz="1800" kern="1200" dirty="0">
              <a:solidFill>
                <a:schemeClr val="tx1"/>
              </a:solidFill>
              <a:latin typeface="Times New Roman" panose="02020603050405020304" pitchFamily="18" charset="0"/>
              <a:cs typeface="Times New Roman" panose="02020603050405020304" pitchFamily="18" charset="0"/>
            </a:rPr>
            <a:t>/TFID Vectorizer for N-gram word feature analysis</a:t>
          </a:r>
          <a:endParaRPr lang="en-US" sz="1800" kern="1200" dirty="0">
            <a:solidFill>
              <a:schemeClr val="tx1"/>
            </a:solidFill>
            <a:latin typeface="Times New Roman" panose="02020603050405020304" pitchFamily="18" charset="0"/>
            <a:cs typeface="Times New Roman" panose="02020603050405020304" pitchFamily="18" charset="0"/>
          </a:endParaRPr>
        </a:p>
      </dsp:txBody>
      <dsp:txXfrm>
        <a:off x="0" y="3366161"/>
        <a:ext cx="5863244" cy="736433"/>
      </dsp:txXfrm>
    </dsp:sp>
    <dsp:sp modelId="{017F88E3-AB34-4D17-9ACB-BA87CB77F621}">
      <dsp:nvSpPr>
        <dsp:cNvPr id="0" name=""/>
        <dsp:cNvSpPr/>
      </dsp:nvSpPr>
      <dsp:spPr>
        <a:xfrm rot="10800000">
          <a:off x="0" y="2244572"/>
          <a:ext cx="5863244" cy="1132635"/>
        </a:xfrm>
        <a:prstGeom prst="upArrowCallout">
          <a:avLst/>
        </a:prstGeom>
        <a:solidFill>
          <a:srgbClr val="00B0F0"/>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SG" sz="1800" kern="1200" dirty="0">
              <a:solidFill>
                <a:schemeClr val="tx1"/>
              </a:solidFill>
              <a:latin typeface="Times New Roman" panose="02020603050405020304" pitchFamily="18" charset="0"/>
              <a:cs typeface="Times New Roman" panose="02020603050405020304" pitchFamily="18" charset="0"/>
            </a:rPr>
            <a:t>Filter common </a:t>
          </a:r>
          <a:r>
            <a:rPr lang="en-SG" sz="1800" kern="1200" dirty="0" err="1">
              <a:solidFill>
                <a:schemeClr val="tx1"/>
              </a:solidFill>
              <a:latin typeface="Times New Roman" panose="02020603050405020304" pitchFamily="18" charset="0"/>
              <a:cs typeface="Times New Roman" panose="02020603050405020304" pitchFamily="18" charset="0"/>
            </a:rPr>
            <a:t>stopwords</a:t>
          </a:r>
          <a:r>
            <a:rPr lang="en-SG" sz="1800" kern="1200" dirty="0">
              <a:solidFill>
                <a:schemeClr val="tx1"/>
              </a:solidFill>
              <a:latin typeface="Times New Roman" panose="02020603050405020304" pitchFamily="18" charset="0"/>
              <a:cs typeface="Times New Roman" panose="02020603050405020304" pitchFamily="18" charset="0"/>
            </a:rPr>
            <a:t> and keywords relating to Japan and Thailand</a:t>
          </a:r>
          <a:endParaRPr lang="en-US" sz="1800" kern="1200" dirty="0">
            <a:solidFill>
              <a:schemeClr val="tx1"/>
            </a:solidFill>
            <a:latin typeface="Times New Roman" panose="02020603050405020304" pitchFamily="18" charset="0"/>
            <a:cs typeface="Times New Roman" panose="02020603050405020304" pitchFamily="18" charset="0"/>
          </a:endParaRPr>
        </a:p>
      </dsp:txBody>
      <dsp:txXfrm rot="10800000">
        <a:off x="0" y="2244572"/>
        <a:ext cx="5863244" cy="735952"/>
      </dsp:txXfrm>
    </dsp:sp>
    <dsp:sp modelId="{583FFA30-F265-4832-B1FD-459F684852B9}">
      <dsp:nvSpPr>
        <dsp:cNvPr id="0" name=""/>
        <dsp:cNvSpPr/>
      </dsp:nvSpPr>
      <dsp:spPr>
        <a:xfrm rot="10800000">
          <a:off x="0" y="1107081"/>
          <a:ext cx="5863244" cy="1132635"/>
        </a:xfrm>
        <a:prstGeom prst="upArrowCallout">
          <a:avLst/>
        </a:prstGeom>
        <a:solidFill>
          <a:srgbClr val="00B0F0"/>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SG" sz="1800" kern="1200" dirty="0">
              <a:solidFill>
                <a:schemeClr val="tx1"/>
              </a:solidFill>
              <a:latin typeface="Times New Roman" panose="02020603050405020304" pitchFamily="18" charset="0"/>
              <a:cs typeface="Times New Roman" panose="02020603050405020304" pitchFamily="18" charset="0"/>
            </a:rPr>
            <a:t>Tokenize text sentences into lower case words</a:t>
          </a:r>
          <a:endParaRPr lang="en-US" sz="1800" kern="1200" dirty="0">
            <a:solidFill>
              <a:schemeClr val="tx1"/>
            </a:solidFill>
            <a:latin typeface="Times New Roman" panose="02020603050405020304" pitchFamily="18" charset="0"/>
            <a:cs typeface="Times New Roman" panose="02020603050405020304" pitchFamily="18" charset="0"/>
          </a:endParaRPr>
        </a:p>
      </dsp:txBody>
      <dsp:txXfrm rot="10800000">
        <a:off x="0" y="1107081"/>
        <a:ext cx="5863244" cy="735952"/>
      </dsp:txXfrm>
    </dsp:sp>
    <dsp:sp modelId="{655BE606-250F-43BB-BEEC-0D6AF7F28F92}">
      <dsp:nvSpPr>
        <dsp:cNvPr id="0" name=""/>
        <dsp:cNvSpPr/>
      </dsp:nvSpPr>
      <dsp:spPr>
        <a:xfrm rot="10800000">
          <a:off x="0" y="0"/>
          <a:ext cx="5863244" cy="1132635"/>
        </a:xfrm>
        <a:prstGeom prst="upArrowCallout">
          <a:avLst/>
        </a:prstGeom>
        <a:solidFill>
          <a:srgbClr val="00B0F0"/>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SG" sz="1800" kern="1200" dirty="0">
              <a:solidFill>
                <a:schemeClr val="tx1"/>
              </a:solidFill>
              <a:latin typeface="Times New Roman" panose="02020603050405020304" pitchFamily="18" charset="0"/>
              <a:cs typeface="Times New Roman" panose="02020603050405020304" pitchFamily="18" charset="0"/>
            </a:rPr>
            <a:t>Remove web URLs, non-words and special characters</a:t>
          </a:r>
          <a:endParaRPr lang="en-US" sz="1800" kern="1200" dirty="0">
            <a:solidFill>
              <a:schemeClr val="tx1"/>
            </a:solidFill>
            <a:latin typeface="Times New Roman" panose="02020603050405020304" pitchFamily="18" charset="0"/>
            <a:cs typeface="Times New Roman" panose="02020603050405020304" pitchFamily="18" charset="0"/>
          </a:endParaRPr>
        </a:p>
      </dsp:txBody>
      <dsp:txXfrm rot="10800000">
        <a:off x="0" y="0"/>
        <a:ext cx="5863244" cy="73595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6E204C-758E-C14A-991E-654F91B2B63D}">
      <dsp:nvSpPr>
        <dsp:cNvPr id="0" name=""/>
        <dsp:cNvSpPr/>
      </dsp:nvSpPr>
      <dsp:spPr>
        <a:xfrm>
          <a:off x="0" y="19599"/>
          <a:ext cx="8205746" cy="1216800"/>
        </a:xfrm>
        <a:prstGeom prst="roundRect">
          <a:avLst/>
        </a:prstGeom>
        <a:solidFill>
          <a:srgbClr val="0070C0"/>
        </a:solidFill>
        <a:ln w="25400" cap="flat" cmpd="sng" algn="ctr">
          <a:solidFill>
            <a:schemeClr val="accent4">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GB" sz="1600" kern="1200" dirty="0">
              <a:latin typeface="Calibri" panose="020F0502020204030204" pitchFamily="34" charset="0"/>
              <a:cs typeface="Calibri" panose="020F0502020204030204" pitchFamily="34" charset="0"/>
            </a:rPr>
            <a:t>1. Train on larger validation dataset consisting keywords throughout all 4 seasons of the year</a:t>
          </a:r>
        </a:p>
      </dsp:txBody>
      <dsp:txXfrm>
        <a:off x="59399" y="78998"/>
        <a:ext cx="8086948" cy="1098002"/>
      </dsp:txXfrm>
    </dsp:sp>
    <dsp:sp modelId="{1D75168F-097A-DB4B-AA9D-3C86803AC258}">
      <dsp:nvSpPr>
        <dsp:cNvPr id="0" name=""/>
        <dsp:cNvSpPr/>
      </dsp:nvSpPr>
      <dsp:spPr>
        <a:xfrm>
          <a:off x="0" y="1423600"/>
          <a:ext cx="8205746" cy="1216800"/>
        </a:xfrm>
        <a:prstGeom prst="roundRect">
          <a:avLst/>
        </a:prstGeom>
        <a:solidFill>
          <a:srgbClr val="7030A0"/>
        </a:solidFill>
        <a:ln w="25400" cap="flat" cmpd="sng" algn="ctr">
          <a:solidFill>
            <a:schemeClr val="accent4">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GB" sz="1800" kern="1200" dirty="0">
              <a:latin typeface="Calibri" panose="020F0502020204030204" pitchFamily="34" charset="0"/>
              <a:cs typeface="Calibri" panose="020F0502020204030204" pitchFamily="34" charset="0"/>
            </a:rPr>
            <a:t>2. Deep Learning techniques such as Recurrent Neural Networks for sequential text data. Pre-trained models on existing larger dataset and predict its performance on r/</a:t>
          </a:r>
          <a:r>
            <a:rPr lang="en-GB" sz="1800" kern="1200" dirty="0" err="1">
              <a:latin typeface="Calibri" panose="020F0502020204030204" pitchFamily="34" charset="0"/>
              <a:cs typeface="Calibri" panose="020F0502020204030204" pitchFamily="34" charset="0"/>
            </a:rPr>
            <a:t>JapanTravel</a:t>
          </a:r>
          <a:r>
            <a:rPr lang="en-GB" sz="1800" kern="1200" dirty="0">
              <a:latin typeface="Calibri" panose="020F0502020204030204" pitchFamily="34" charset="0"/>
              <a:cs typeface="Calibri" panose="020F0502020204030204" pitchFamily="34" charset="0"/>
            </a:rPr>
            <a:t> and r/</a:t>
          </a:r>
          <a:r>
            <a:rPr lang="en-GB" sz="1800" kern="1200" dirty="0" err="1">
              <a:latin typeface="Calibri" panose="020F0502020204030204" pitchFamily="34" charset="0"/>
              <a:cs typeface="Calibri" panose="020F0502020204030204" pitchFamily="34" charset="0"/>
            </a:rPr>
            <a:t>ThailandTourism</a:t>
          </a:r>
          <a:endParaRPr lang="en-GB" sz="1800" kern="1200" dirty="0">
            <a:latin typeface="Calibri" panose="020F0502020204030204" pitchFamily="34" charset="0"/>
            <a:cs typeface="Calibri" panose="020F0502020204030204" pitchFamily="34" charset="0"/>
          </a:endParaRPr>
        </a:p>
      </dsp:txBody>
      <dsp:txXfrm>
        <a:off x="59399" y="1482999"/>
        <a:ext cx="8086948" cy="1098002"/>
      </dsp:txXfrm>
    </dsp:sp>
    <dsp:sp modelId="{E85A3CCC-3EF2-6F43-A136-527AB9E2EE0A}">
      <dsp:nvSpPr>
        <dsp:cNvPr id="0" name=""/>
        <dsp:cNvSpPr/>
      </dsp:nvSpPr>
      <dsp:spPr>
        <a:xfrm>
          <a:off x="0" y="2827600"/>
          <a:ext cx="8205746" cy="1216800"/>
        </a:xfrm>
        <a:prstGeom prst="roundRect">
          <a:avLst/>
        </a:prstGeom>
        <a:solidFill>
          <a:srgbClr val="C00000"/>
        </a:solidFill>
        <a:ln w="25400" cap="flat" cmpd="sng" algn="ctr">
          <a:solidFill>
            <a:schemeClr val="accent4">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GB" sz="1800" kern="1200" dirty="0">
              <a:latin typeface="Calibri" panose="020F0502020204030204" pitchFamily="34" charset="0"/>
              <a:cs typeface="Calibri" panose="020F0502020204030204" pitchFamily="34" charset="0"/>
            </a:rPr>
            <a:t>3. Employ the model to train on recommendations and feedback from Singapore reviews to validate model’s performance</a:t>
          </a:r>
        </a:p>
      </dsp:txBody>
      <dsp:txXfrm>
        <a:off x="59399" y="2886999"/>
        <a:ext cx="8086948" cy="1098002"/>
      </dsp:txXfrm>
    </dsp:sp>
  </dsp:spTree>
</dsp:drawing>
</file>

<file path=ppt/diagrams/layout1.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gc6f73a04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gc6f73a04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21d162b42e5_0_4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21d162b42e5_0_4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From the summary tables of the various classification metrics that we have compiled on the different models, it can be observed that Model 1: Multinomial Naive Bayes(Count Vectorizer), Model 2: Multinomial Naive Bayes(TFIDF) and Model 3: Logistic Regression(TFIDF) performed the best in terms of accuracy. However, the final model that we will be selecting for potential deployment to production will be model 3. </a:t>
            </a:r>
          </a:p>
          <a:p>
            <a:pPr marL="0" lvl="0" indent="0" algn="l" rtl="0">
              <a:spcBef>
                <a:spcPts val="0"/>
              </a:spcBef>
              <a:spcAft>
                <a:spcPts val="0"/>
              </a:spcAft>
              <a:buNone/>
            </a:pPr>
            <a:endParaRPr lang="en-SG" dirty="0"/>
          </a:p>
          <a:p>
            <a:pPr marL="0" lvl="0" indent="0" algn="l" rtl="0">
              <a:spcBef>
                <a:spcPts val="0"/>
              </a:spcBef>
              <a:spcAft>
                <a:spcPts val="0"/>
              </a:spcAft>
              <a:buNone/>
            </a:pPr>
            <a:endParaRPr lang="en-SG" dirty="0"/>
          </a:p>
          <a:p>
            <a:pPr marL="0" lvl="0" indent="0" algn="l" rtl="0">
              <a:spcBef>
                <a:spcPts val="0"/>
              </a:spcBef>
              <a:spcAft>
                <a:spcPts val="0"/>
              </a:spcAft>
              <a:buNone/>
            </a:pPr>
            <a:r>
              <a:rPr lang="en-SG" dirty="0"/>
              <a:t>Although Multinomial Naive Bayes(TFIDF) shows similar degree of overfitting on the test data as compared to Logistic Regression(TFIDF), its other classification metrics are not as consistent throughout. This can be inferred from the confusion matrix in both the </a:t>
            </a:r>
            <a:r>
              <a:rPr lang="en-SG" dirty="0" err="1"/>
              <a:t>CountVectorizer</a:t>
            </a:r>
            <a:r>
              <a:rPr lang="en-SG" dirty="0"/>
              <a:t> and TFID versions of Naive Bayes model having higher False Negatives(Misclassification of </a:t>
            </a:r>
            <a:r>
              <a:rPr lang="en-SG" dirty="0" err="1"/>
              <a:t>ThailandTourism</a:t>
            </a:r>
            <a:r>
              <a:rPr lang="en-SG" dirty="0"/>
              <a:t>). In this scenario where we want to optimise our binary classification model to reduce the misclassification rate for the 2 classes so as to correctly classify all incoming posts into </a:t>
            </a:r>
            <a:r>
              <a:rPr lang="en-SG" dirty="0" err="1"/>
              <a:t>JapanTravel</a:t>
            </a:r>
            <a:r>
              <a:rPr lang="en-SG" dirty="0"/>
              <a:t> and </a:t>
            </a:r>
            <a:r>
              <a:rPr lang="en-SG" dirty="0" err="1"/>
              <a:t>ThailandTourism</a:t>
            </a:r>
            <a:r>
              <a:rPr lang="en-SG" dirty="0"/>
              <a:t>, the Logistic Regression(TFIDF) model will be the present </a:t>
            </a:r>
            <a:r>
              <a:rPr lang="en-SG" dirty="0" err="1"/>
              <a:t>goto</a:t>
            </a:r>
            <a:r>
              <a:rPr lang="en-SG" dirty="0"/>
              <a:t> recommendation</a:t>
            </a: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21d162b42e5_0_4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21d162b42e5_0_4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Although the Naïve Bayes models scored the top in terms of ROC-AUC, their scores are still relatively comparable to </a:t>
            </a:r>
            <a:r>
              <a:rPr lang="en-US" dirty="0" err="1"/>
              <a:t>logreg</a:t>
            </a:r>
            <a:r>
              <a:rPr lang="en-US" dirty="0"/>
              <a: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Based on our earlier requirement on optimizing the reduction misclassification rate of both classes together, </a:t>
            </a:r>
            <a:r>
              <a:rPr lang="en-US" dirty="0" err="1"/>
              <a:t>logreg</a:t>
            </a:r>
            <a:r>
              <a:rPr lang="en-US" dirty="0"/>
              <a:t> will still be the ideal choice</a:t>
            </a: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21d162b42e5_0_4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21d162b42e5_0_4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 Continuing on from our previous explanation on the summary metrics of the previous models, we can see that model 3 (Logistic Regression TFIDF) has a balanced amount of false positives and false negatives as compared to the Multinomial Naive Bayes models (Model 1 and Model 2). Since our goal is to optimise the reduction of incoming posts having misclassified into r/</a:t>
            </a:r>
            <a:r>
              <a:rPr lang="en-SG" dirty="0" err="1"/>
              <a:t>JapanTravel</a:t>
            </a:r>
            <a:r>
              <a:rPr lang="en-SG" dirty="0"/>
              <a:t> and r/</a:t>
            </a:r>
            <a:r>
              <a:rPr lang="en-SG" dirty="0" err="1"/>
              <a:t>ThailandTourism</a:t>
            </a:r>
            <a:r>
              <a:rPr lang="en-SG" dirty="0"/>
              <a:t>, as well as considering the model's performance on predict correctly on classifying unseen posts in the long term, it would be ideal to select Model 3 over Model 2/Model 1 when considering for production deployment</a:t>
            </a:r>
            <a:endParaRPr dirty="0"/>
          </a:p>
        </p:txBody>
      </p:sp>
    </p:spTree>
    <p:extLst>
      <p:ext uri="{BB962C8B-B14F-4D97-AF65-F5344CB8AC3E}">
        <p14:creationId xmlns:p14="http://schemas.microsoft.com/office/powerpoint/2010/main" val="41184879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21d162b42e5_0_4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21d162b42e5_0_4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1 unit increase in new post having the word 'itinerary' increases the odds by log 2.34x of having it to be successfully classified in r/</a:t>
            </a:r>
            <a:r>
              <a:rPr lang="en-SG" dirty="0" err="1"/>
              <a:t>JapanTravel</a:t>
            </a:r>
            <a:r>
              <a:rPr lang="en-SG" dirty="0"/>
              <a:t>, holding all other selected word features in the model constant</a:t>
            </a:r>
          </a:p>
          <a:p>
            <a:pPr marL="0" lvl="0" indent="0" algn="l" rtl="0">
              <a:spcBef>
                <a:spcPts val="0"/>
              </a:spcBef>
              <a:spcAft>
                <a:spcPts val="0"/>
              </a:spcAft>
              <a:buNone/>
            </a:pPr>
            <a:endParaRPr lang="en-SG" dirty="0"/>
          </a:p>
          <a:p>
            <a:pPr marL="0" lvl="0" indent="0" algn="l" rtl="0">
              <a:spcBef>
                <a:spcPts val="0"/>
              </a:spcBef>
              <a:spcAft>
                <a:spcPts val="0"/>
              </a:spcAft>
              <a:buNone/>
            </a:pPr>
            <a:r>
              <a:rPr lang="en-SG" dirty="0"/>
              <a:t>1 unit increase in new post having the word 'beach' increases the odds by log (-2.32x) of having it to be successfully classified in r/</a:t>
            </a:r>
            <a:r>
              <a:rPr lang="en-SG" dirty="0" err="1"/>
              <a:t>ThailandTourism</a:t>
            </a:r>
            <a:r>
              <a:rPr lang="en-SG" dirty="0"/>
              <a:t>, holding all other selected word features in the model constant</a:t>
            </a: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c6f73a04f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c6f73a04f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21d162b42e5_0_4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21d162b42e5_0_4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SG" dirty="0">
                <a:solidFill>
                  <a:schemeClr val="dk1"/>
                </a:solidFill>
              </a:rPr>
              <a:t>1. Duration of the dataset was scrapped with posts created from early to middle of March. Japan has seasonal sights that vary throughout the year, which will affect the type of words passed and selected by the model, which could impact the model's performance during different season cycles. It would be feasible to consider training on a larger validation dataset in groups of the various months corresponding to the different seasons</a:t>
            </a:r>
          </a:p>
          <a:p>
            <a:pPr marL="0" lvl="0" indent="0" algn="l" rtl="0">
              <a:lnSpc>
                <a:spcPct val="115000"/>
              </a:lnSpc>
              <a:spcBef>
                <a:spcPts val="0"/>
              </a:spcBef>
              <a:spcAft>
                <a:spcPts val="0"/>
              </a:spcAft>
              <a:buNone/>
            </a:pPr>
            <a:endParaRPr lang="en-SG" dirty="0">
              <a:solidFill>
                <a:schemeClr val="dk1"/>
              </a:solidFill>
            </a:endParaRPr>
          </a:p>
          <a:p>
            <a:pPr marL="0" lvl="0" indent="0" algn="l" rtl="0">
              <a:lnSpc>
                <a:spcPct val="115000"/>
              </a:lnSpc>
              <a:spcBef>
                <a:spcPts val="0"/>
              </a:spcBef>
              <a:spcAft>
                <a:spcPts val="0"/>
              </a:spcAft>
              <a:buNone/>
            </a:pPr>
            <a:endParaRPr lang="en-SG" dirty="0">
              <a:solidFill>
                <a:schemeClr val="dk1"/>
              </a:solidFill>
            </a:endParaRPr>
          </a:p>
          <a:p>
            <a:pPr marL="0" lvl="0" indent="0" algn="l" rtl="0">
              <a:lnSpc>
                <a:spcPct val="115000"/>
              </a:lnSpc>
              <a:spcBef>
                <a:spcPts val="0"/>
              </a:spcBef>
              <a:spcAft>
                <a:spcPts val="0"/>
              </a:spcAft>
              <a:buNone/>
            </a:pPr>
            <a:r>
              <a:rPr lang="en-SG" dirty="0">
                <a:solidFill>
                  <a:schemeClr val="dk1"/>
                </a:solidFill>
              </a:rPr>
              <a:t>2. Employ Deep Learning techniques such as Recurrent </a:t>
            </a:r>
            <a:r>
              <a:rPr lang="en-SG" dirty="0" err="1">
                <a:solidFill>
                  <a:schemeClr val="dk1"/>
                </a:solidFill>
              </a:rPr>
              <a:t>Nerual</a:t>
            </a:r>
            <a:r>
              <a:rPr lang="en-SG" dirty="0">
                <a:solidFill>
                  <a:schemeClr val="dk1"/>
                </a:solidFill>
              </a:rPr>
              <a:t> Networks(RNN) that have better predictability in processing sequential text data in order to better classify incoming unseen posts accurately in </a:t>
            </a:r>
            <a:r>
              <a:rPr lang="en-SG" dirty="0" err="1">
                <a:solidFill>
                  <a:schemeClr val="dk1"/>
                </a:solidFill>
              </a:rPr>
              <a:t>JapanTravel</a:t>
            </a:r>
            <a:r>
              <a:rPr lang="en-SG" dirty="0">
                <a:solidFill>
                  <a:schemeClr val="dk1"/>
                </a:solidFill>
              </a:rPr>
              <a:t> or </a:t>
            </a:r>
            <a:r>
              <a:rPr lang="en-SG" dirty="0" err="1">
                <a:solidFill>
                  <a:schemeClr val="dk1"/>
                </a:solidFill>
              </a:rPr>
              <a:t>ThailandTourism</a:t>
            </a:r>
            <a:r>
              <a:rPr lang="en-SG" dirty="0">
                <a:solidFill>
                  <a:schemeClr val="dk1"/>
                </a:solidFill>
              </a:rPr>
              <a:t>. Transformer-models pre-trained on existing data within the same domain(travel, vacation) for model validation</a:t>
            </a:r>
          </a:p>
          <a:p>
            <a:pPr marL="0" lvl="0" indent="0" algn="l" rtl="0">
              <a:lnSpc>
                <a:spcPct val="115000"/>
              </a:lnSpc>
              <a:spcBef>
                <a:spcPts val="0"/>
              </a:spcBef>
              <a:spcAft>
                <a:spcPts val="0"/>
              </a:spcAft>
              <a:buNone/>
            </a:pPr>
            <a:endParaRPr lang="en-SG" dirty="0">
              <a:solidFill>
                <a:schemeClr val="dk1"/>
              </a:solidFill>
            </a:endParaRPr>
          </a:p>
          <a:p>
            <a:pPr marL="0" lvl="0" indent="0" algn="l" rtl="0">
              <a:lnSpc>
                <a:spcPct val="115000"/>
              </a:lnSpc>
              <a:spcBef>
                <a:spcPts val="0"/>
              </a:spcBef>
              <a:spcAft>
                <a:spcPts val="0"/>
              </a:spcAft>
              <a:buNone/>
            </a:pPr>
            <a:endParaRPr lang="en-SG" dirty="0">
              <a:solidFill>
                <a:schemeClr val="dk1"/>
              </a:solidFill>
            </a:endParaRPr>
          </a:p>
          <a:p>
            <a:pPr marL="0" lvl="0" indent="0" algn="l" rtl="0">
              <a:lnSpc>
                <a:spcPct val="115000"/>
              </a:lnSpc>
              <a:spcBef>
                <a:spcPts val="0"/>
              </a:spcBef>
              <a:spcAft>
                <a:spcPts val="0"/>
              </a:spcAft>
              <a:buNone/>
            </a:pPr>
            <a:r>
              <a:rPr lang="en-SG" dirty="0">
                <a:solidFill>
                  <a:schemeClr val="dk1"/>
                </a:solidFill>
              </a:rPr>
              <a:t>3. The subreddits were taken from an international community due to lack of forum feedback from Singaporean travellers to these places. Hence, the validation dataset could be trained on text information taken from local subreddit forums instead when possible to validate its performance(difference of interest context between international and </a:t>
            </a:r>
            <a:r>
              <a:rPr lang="en-SG" dirty="0" err="1">
                <a:solidFill>
                  <a:schemeClr val="dk1"/>
                </a:solidFill>
              </a:rPr>
              <a:t>Sgrean</a:t>
            </a:r>
            <a:r>
              <a:rPr lang="en-SG" dirty="0">
                <a:solidFill>
                  <a:schemeClr val="dk1"/>
                </a:solidFill>
              </a:rPr>
              <a:t> tourists)</a:t>
            </a: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c6f73a04f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 name="Google Shape;164;gc6f73a04f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c6f73a04f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c6f73a04f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c6f73a04f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c6f73a04f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c6f73a04f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c6f73a04f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err="1">
                <a:solidFill>
                  <a:schemeClr val="dk1"/>
                </a:solidFill>
              </a:rPr>
              <a:t>Sgreans</a:t>
            </a:r>
            <a:r>
              <a:rPr lang="en-US" dirty="0">
                <a:solidFill>
                  <a:schemeClr val="dk1"/>
                </a:solidFill>
              </a:rPr>
              <a:t> love to travel and have been restricted to during 2 </a:t>
            </a:r>
            <a:r>
              <a:rPr lang="en-US" dirty="0" err="1">
                <a:solidFill>
                  <a:schemeClr val="dk1"/>
                </a:solidFill>
              </a:rPr>
              <a:t>yrs</a:t>
            </a:r>
            <a:r>
              <a:rPr lang="en-US" dirty="0">
                <a:solidFill>
                  <a:schemeClr val="dk1"/>
                </a:solidFill>
              </a:rPr>
              <a:t> of covid-19</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solidFill>
                <a:schemeClr val="dk1"/>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solidFill>
                  <a:schemeClr val="dk1"/>
                </a:solidFill>
              </a:rPr>
              <a:t>Expect rising demand in travel bookings and holidays among Singaporeans</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solidFill>
                <a:schemeClr val="dk1"/>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solidFill>
                  <a:schemeClr val="dk1"/>
                </a:solidFill>
              </a:rPr>
              <a:t>Assist Marketing and Operations team in an online local travel technology agency to digitalize their travel promotion packages -&gt; done through collection of subreddit posts for analysis and model training</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solidFill>
                <a:schemeClr val="dk1"/>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solidFill>
                  <a:schemeClr val="dk1"/>
                </a:solidFill>
              </a:rPr>
              <a:t>Target subreddit posts on travel to collect text info for feedback analysis before building the ML model</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c6f73a04f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c6f73a04f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Based on recent article from </a:t>
            </a:r>
            <a:r>
              <a:rPr lang="en-US" dirty="0" err="1"/>
              <a:t>expedia</a:t>
            </a:r>
            <a:r>
              <a:rPr lang="en-US" dirty="0"/>
              <a:t> team, at least 66% of </a:t>
            </a:r>
            <a:r>
              <a:rPr lang="en-US" dirty="0" err="1"/>
              <a:t>Sgreans</a:t>
            </a:r>
            <a:r>
              <a:rPr lang="en-US" dirty="0"/>
              <a:t> </a:t>
            </a:r>
            <a:r>
              <a:rPr lang="en-US" dirty="0" err="1"/>
              <a:t>prioritise</a:t>
            </a:r>
            <a:r>
              <a:rPr lang="en-US" dirty="0"/>
              <a:t> new experiences and travel over other things in life post pandemic!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Bangkok and Tokyo emerged as top travel destinations among </a:t>
            </a:r>
            <a:r>
              <a:rPr lang="en-US" dirty="0" err="1"/>
              <a:t>travellers</a:t>
            </a:r>
            <a:r>
              <a:rPr lang="en-US" dirty="0"/>
              <a:t> in SEA region -&gt; target Japan and Thailand subreddits </a:t>
            </a:r>
            <a:endParaRPr dirty="0"/>
          </a:p>
        </p:txBody>
      </p:sp>
    </p:spTree>
    <p:extLst>
      <p:ext uri="{BB962C8B-B14F-4D97-AF65-F5344CB8AC3E}">
        <p14:creationId xmlns:p14="http://schemas.microsoft.com/office/powerpoint/2010/main" val="28569390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c6f73a04f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c6f73a04f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Remove </a:t>
            </a:r>
            <a:r>
              <a:rPr lang="en-US" dirty="0" err="1"/>
              <a:t>urls</a:t>
            </a:r>
            <a:r>
              <a:rPr lang="en-US" dirty="0"/>
              <a:t>, non-words/foreign text, special chars with no meaning</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Tokenize text sentences into lower case words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Apart from common English </a:t>
            </a:r>
            <a:r>
              <a:rPr lang="en-US" dirty="0" err="1"/>
              <a:t>stopwords</a:t>
            </a:r>
            <a:r>
              <a:rPr lang="en-US" dirty="0"/>
              <a:t>, need to filter additional words commonly associated with Japan and Thailand (e.g. Bangkok, Phuket, Tokyo, Osaka </a:t>
            </a:r>
            <a:r>
              <a:rPr lang="en-US" dirty="0" err="1"/>
              <a:t>etc</a:t>
            </a:r>
            <a:r>
              <a:rPr lang="en-US" dirty="0"/>
              <a:t>)</a:t>
            </a: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21d162b42e5_0_4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21d162b42e5_0_4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Words such as 'train', 'park', 'station', 'shrine', 'museum' are commonly associated with the sights and transportation Japan, while 'beach', 'islands', 'visa' are associated when travellers plan for their vacation to Thailand.</a:t>
            </a: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21d162b42e5_0_4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21d162b42e5_0_4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Top Bi-gram words reveal noun words surrounding places(</a:t>
            </a:r>
            <a:r>
              <a:rPr lang="en-SG" dirty="0" err="1"/>
              <a:t>mt</a:t>
            </a:r>
            <a:r>
              <a:rPr lang="en-SG" dirty="0"/>
              <a:t> fuji, imperial palace, bamboo forest), transportations(Haneda airport) and essential items(JR Pass) that have stronger association with Japan and Thailand respectively as compared to those observed in the Uni-gram plot.</a:t>
            </a:r>
          </a:p>
          <a:p>
            <a:pPr marL="0" lvl="0" indent="0" algn="l" rtl="0">
              <a:spcBef>
                <a:spcPts val="0"/>
              </a:spcBef>
              <a:spcAft>
                <a:spcPts val="0"/>
              </a:spcAft>
              <a:buNone/>
            </a:pPr>
            <a:endParaRPr lang="en-SG" dirty="0"/>
          </a:p>
          <a:p>
            <a:pPr marL="0" lvl="0" indent="0" algn="l" rtl="0">
              <a:spcBef>
                <a:spcPts val="0"/>
              </a:spcBef>
              <a:spcAft>
                <a:spcPts val="0"/>
              </a:spcAft>
              <a:buNone/>
            </a:pPr>
            <a:r>
              <a:rPr lang="en-SG" dirty="0"/>
              <a:t>Elaborate what some of the common words meant</a:t>
            </a:r>
          </a:p>
          <a:p>
            <a:pPr marL="0" lvl="0" indent="0" algn="l" rtl="0">
              <a:spcBef>
                <a:spcPts val="0"/>
              </a:spcBef>
              <a:spcAft>
                <a:spcPts val="0"/>
              </a:spcAft>
              <a:buNone/>
            </a:pPr>
            <a:endParaRPr lang="en-SG" dirty="0"/>
          </a:p>
          <a:p>
            <a:pPr marL="0" lvl="0" indent="0" algn="l" rtl="0">
              <a:spcBef>
                <a:spcPts val="0"/>
              </a:spcBef>
              <a:spcAft>
                <a:spcPts val="0"/>
              </a:spcAft>
              <a:buNone/>
            </a:pPr>
            <a:r>
              <a:rPr lang="en-SG" dirty="0"/>
              <a:t>Thailand: visa arrival/exemption  -&gt; for tourists of other nationalities visiting </a:t>
            </a:r>
            <a:r>
              <a:rPr lang="en-SG" dirty="0" err="1"/>
              <a:t>thailand</a:t>
            </a:r>
            <a:endParaRPr lang="en-SG" dirty="0"/>
          </a:p>
          <a:p>
            <a:pPr marL="0" lvl="0" indent="0" algn="l" rtl="0">
              <a:spcBef>
                <a:spcPts val="0"/>
              </a:spcBef>
              <a:spcAft>
                <a:spcPts val="0"/>
              </a:spcAft>
              <a:buNone/>
            </a:pPr>
            <a:r>
              <a:rPr lang="en-SG" dirty="0"/>
              <a:t>                 night market: places for cheap shopping, food, and nightlife ambience</a:t>
            </a:r>
          </a:p>
          <a:p>
            <a:pPr marL="0" lvl="0" indent="0" algn="l" rtl="0">
              <a:spcBef>
                <a:spcPts val="0"/>
              </a:spcBef>
              <a:spcAft>
                <a:spcPts val="0"/>
              </a:spcAft>
              <a:buNone/>
            </a:pPr>
            <a:r>
              <a:rPr lang="en-SG" dirty="0" err="1"/>
              <a:t>thailand</a:t>
            </a:r>
            <a:r>
              <a:rPr lang="en-SG" dirty="0"/>
              <a:t> is more of a country to relax and enjoy rather than sightseeing based on </a:t>
            </a:r>
            <a:r>
              <a:rPr lang="en-SG" dirty="0" err="1"/>
              <a:t>inferrence</a:t>
            </a: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21d162b42e5_0_4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21d162b42e5_0_4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Tx/>
              <a:buChar char="-"/>
            </a:pPr>
            <a:r>
              <a:rPr lang="en-US" dirty="0"/>
              <a:t>Both r/</a:t>
            </a:r>
            <a:r>
              <a:rPr lang="en-US" dirty="0" err="1"/>
              <a:t>JapanTravel</a:t>
            </a:r>
            <a:r>
              <a:rPr lang="en-US" dirty="0"/>
              <a:t> and r/</a:t>
            </a:r>
            <a:r>
              <a:rPr lang="en-US" dirty="0" err="1"/>
              <a:t>ThailandTourism</a:t>
            </a:r>
            <a:r>
              <a:rPr lang="en-US" dirty="0"/>
              <a:t> have approximately similar mean word count. Both subreddits have skewed distributions towards the right. </a:t>
            </a:r>
            <a:r>
              <a:rPr lang="en-US" dirty="0" err="1"/>
              <a:t>JapanTravel</a:t>
            </a:r>
            <a:r>
              <a:rPr lang="en-US" dirty="0"/>
              <a:t> has 5x more redundant or empty posts than </a:t>
            </a:r>
            <a:r>
              <a:rPr lang="en-US" dirty="0" err="1"/>
              <a:t>ThailandTourism</a:t>
            </a:r>
            <a:endParaRPr lang="en-US" dirty="0"/>
          </a:p>
          <a:p>
            <a:pPr marL="171450" lvl="0" indent="-171450" algn="l" rtl="0">
              <a:spcBef>
                <a:spcPts val="0"/>
              </a:spcBef>
              <a:spcAft>
                <a:spcPts val="0"/>
              </a:spcAft>
              <a:buFontTx/>
              <a:buChar char="-"/>
            </a:pPr>
            <a:r>
              <a:rPr lang="en-US" dirty="0"/>
              <a:t>Hypothesize that reddit posts concerning </a:t>
            </a:r>
            <a:r>
              <a:rPr lang="en-US" dirty="0" err="1"/>
              <a:t>ThailandTourism</a:t>
            </a:r>
            <a:r>
              <a:rPr lang="en-US" dirty="0"/>
              <a:t> will have a higher accuracy aka lower misclassification rate than </a:t>
            </a:r>
            <a:r>
              <a:rPr lang="en-US" dirty="0" err="1"/>
              <a:t>JapanTravel</a:t>
            </a: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21d162b42e5_0_4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21d162b42e5_0_4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Objective of the model is to correctly classify incoming posts into the correct subreddit categories</a:t>
            </a: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grpSp>
        <p:nvGrpSpPr>
          <p:cNvPr id="10" name="Google Shape;10;p2"/>
          <p:cNvGrpSpPr/>
          <p:nvPr/>
        </p:nvGrpSpPr>
        <p:grpSpPr>
          <a:xfrm>
            <a:off x="4350279" y="2855377"/>
            <a:ext cx="443589" cy="105632"/>
            <a:chOff x="4137525" y="2915950"/>
            <a:chExt cx="869100" cy="207000"/>
          </a:xfrm>
        </p:grpSpPr>
        <p:sp>
          <p:nvSpPr>
            <p:cNvPr id="11" name="Google Shape;11;p2"/>
            <p:cNvSpPr/>
            <p:nvPr/>
          </p:nvSpPr>
          <p:spPr>
            <a:xfrm>
              <a:off x="4468575" y="2915950"/>
              <a:ext cx="207000" cy="20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4799625" y="2915950"/>
              <a:ext cx="207000" cy="20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4137525" y="2915950"/>
              <a:ext cx="207000" cy="20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Google Shape;14;p2"/>
          <p:cNvSpPr txBox="1">
            <a:spLocks noGrp="1"/>
          </p:cNvSpPr>
          <p:nvPr>
            <p:ph type="ctrTitle"/>
          </p:nvPr>
        </p:nvSpPr>
        <p:spPr>
          <a:xfrm>
            <a:off x="671258" y="990800"/>
            <a:ext cx="7801500" cy="1730100"/>
          </a:xfrm>
          <a:prstGeom prst="rect">
            <a:avLst/>
          </a:prstGeom>
        </p:spPr>
        <p:txBody>
          <a:bodyPr spcFirstLastPara="1" wrap="square" lIns="91425" tIns="91425" rIns="91425" bIns="91425" anchor="b" anchorCtr="0">
            <a:norm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endParaRPr/>
          </a:p>
        </p:txBody>
      </p:sp>
      <p:sp>
        <p:nvSpPr>
          <p:cNvPr id="15" name="Google Shape;15;p2"/>
          <p:cNvSpPr txBox="1">
            <a:spLocks noGrp="1"/>
          </p:cNvSpPr>
          <p:nvPr>
            <p:ph type="subTitle" idx="1"/>
          </p:nvPr>
        </p:nvSpPr>
        <p:spPr>
          <a:xfrm>
            <a:off x="671250" y="3174876"/>
            <a:ext cx="78015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16" name="Google Shape;16;p2"/>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sp>
        <p:nvSpPr>
          <p:cNvPr id="18" name="Google Shape;18;p3"/>
          <p:cNvSpPr txBox="1">
            <a:spLocks noGrp="1"/>
          </p:cNvSpPr>
          <p:nvPr>
            <p:ph type="title"/>
          </p:nvPr>
        </p:nvSpPr>
        <p:spPr>
          <a:xfrm>
            <a:off x="671250" y="2141250"/>
            <a:ext cx="7852200" cy="8610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9" name="Google Shape;19;p3"/>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0"/>
        <p:cNvGrpSpPr/>
        <p:nvPr/>
      </p:nvGrpSpPr>
      <p:grpSpPr>
        <a:xfrm>
          <a:off x="0" y="0"/>
          <a:ext cx="0" cy="0"/>
          <a:chOff x="0" y="0"/>
          <a:chExt cx="0" cy="0"/>
        </a:xfrm>
      </p:grpSpPr>
      <p:sp>
        <p:nvSpPr>
          <p:cNvPr id="21" name="Google Shape;21;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2" name="Google Shape;22;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3" name="Google Shape;23;p4"/>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4"/>
        <p:cNvGrpSpPr/>
        <p:nvPr/>
      </p:nvGrpSpPr>
      <p:grpSpPr>
        <a:xfrm>
          <a:off x="0" y="0"/>
          <a:ext cx="0" cy="0"/>
          <a:chOff x="0" y="0"/>
          <a:chExt cx="0" cy="0"/>
        </a:xfrm>
      </p:grpSpPr>
      <p:sp>
        <p:nvSpPr>
          <p:cNvPr id="25" name="Google Shape;25;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6" name="Google Shape;26;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7" name="Google Shape;27;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8" name="Google Shape;28;p5"/>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9"/>
        <p:cNvGrpSpPr/>
        <p:nvPr/>
      </p:nvGrpSpPr>
      <p:grpSpPr>
        <a:xfrm>
          <a:off x="0" y="0"/>
          <a:ext cx="0" cy="0"/>
          <a:chOff x="0" y="0"/>
          <a:chExt cx="0" cy="0"/>
        </a:xfrm>
      </p:grpSpPr>
      <p:sp>
        <p:nvSpPr>
          <p:cNvPr id="30" name="Google Shape;30;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1" name="Google Shape;31;p6"/>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2"/>
        <p:cNvGrpSpPr/>
        <p:nvPr/>
      </p:nvGrpSpPr>
      <p:grpSpPr>
        <a:xfrm>
          <a:off x="0" y="0"/>
          <a:ext cx="0" cy="0"/>
          <a:chOff x="0" y="0"/>
          <a:chExt cx="0" cy="0"/>
        </a:xfrm>
      </p:grpSpPr>
      <p:sp>
        <p:nvSpPr>
          <p:cNvPr id="33" name="Google Shape;33;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4" name="Google Shape;34;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5" name="Google Shape;35;p7"/>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6"/>
        <p:cNvGrpSpPr/>
        <p:nvPr/>
      </p:nvGrpSpPr>
      <p:grpSpPr>
        <a:xfrm>
          <a:off x="0" y="0"/>
          <a:ext cx="0" cy="0"/>
          <a:chOff x="0" y="0"/>
          <a:chExt cx="0" cy="0"/>
        </a:xfrm>
      </p:grpSpPr>
      <p:sp>
        <p:nvSpPr>
          <p:cNvPr id="47" name="Google Shape;47;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Clr>
                <a:schemeClr val="dk1"/>
              </a:buClr>
              <a:buSzPts val="2100"/>
              <a:buFont typeface="Oswald"/>
              <a:buNone/>
              <a:defRPr sz="2100">
                <a:solidFill>
                  <a:schemeClr val="dk1"/>
                </a:solidFill>
                <a:latin typeface="Oswald"/>
                <a:ea typeface="Oswald"/>
                <a:cs typeface="Oswald"/>
                <a:sym typeface="Oswald"/>
              </a:defRPr>
            </a:lvl1pPr>
          </a:lstStyle>
          <a:p>
            <a:endParaRPr/>
          </a:p>
        </p:txBody>
      </p:sp>
      <p:sp>
        <p:nvSpPr>
          <p:cNvPr id="48" name="Google Shape;48;p10"/>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9"/>
        <p:cNvGrpSpPr/>
        <p:nvPr/>
      </p:nvGrpSpPr>
      <p:grpSpPr>
        <a:xfrm>
          <a:off x="0" y="0"/>
          <a:ext cx="0" cy="0"/>
          <a:chOff x="0" y="0"/>
          <a:chExt cx="0" cy="0"/>
        </a:xfrm>
      </p:grpSpPr>
      <p:sp>
        <p:nvSpPr>
          <p:cNvPr id="50" name="Google Shape;50;p11"/>
          <p:cNvSpPr txBox="1">
            <a:spLocks noGrp="1"/>
          </p:cNvSpPr>
          <p:nvPr>
            <p:ph type="title" hasCustomPrompt="1"/>
          </p:nvPr>
        </p:nvSpPr>
        <p:spPr>
          <a:xfrm>
            <a:off x="311700" y="1255275"/>
            <a:ext cx="8520600" cy="18906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1" name="Google Shape;51;p11"/>
          <p:cNvSpPr txBox="1">
            <a:spLocks noGrp="1"/>
          </p:cNvSpPr>
          <p:nvPr>
            <p:ph type="body" idx="1"/>
          </p:nvPr>
        </p:nvSpPr>
        <p:spPr>
          <a:xfrm>
            <a:off x="311700" y="32284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52" name="Google Shape;52;p11"/>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lat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1pPr>
            <a:lvl2pPr lvl="1">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2pPr>
            <a:lvl3pPr lvl="2">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3pPr>
            <a:lvl4pPr lvl="3">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4pPr>
            <a:lvl5pPr lvl="4">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5pPr>
            <a:lvl6pPr lvl="5">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6pPr>
            <a:lvl7pPr lvl="6">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7pPr>
            <a:lvl8pPr lvl="7">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8pPr>
            <a:lvl9pPr lvl="8">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accent3"/>
              </a:buClr>
              <a:buSzPts val="1800"/>
              <a:buFont typeface="Average"/>
              <a:buChar char="●"/>
              <a:defRPr sz="1800">
                <a:solidFill>
                  <a:schemeClr val="accent3"/>
                </a:solidFill>
                <a:latin typeface="Average"/>
                <a:ea typeface="Average"/>
                <a:cs typeface="Average"/>
                <a:sym typeface="Average"/>
              </a:defRPr>
            </a:lvl1pPr>
            <a:lvl2pPr marL="914400" lvl="1" indent="-3175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2pPr>
            <a:lvl3pPr marL="1371600" lvl="2" indent="-3175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3pPr>
            <a:lvl4pPr marL="1828800" lvl="3" indent="-3175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4pPr>
            <a:lvl5pPr marL="2286000" lvl="4" indent="-3175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5pPr>
            <a:lvl6pPr marL="2743200" lvl="5" indent="-3175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6pPr>
            <a:lvl7pPr marL="3200400" lvl="6" indent="-3175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7pPr>
            <a:lvl8pPr marL="3657600" lvl="7" indent="-3175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8pPr>
            <a:lvl9pPr marL="4114800" lvl="8" indent="-3175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9pPr>
          </a:lstStyle>
          <a:p>
            <a:endParaRPr/>
          </a:p>
        </p:txBody>
      </p:sp>
      <p:sp>
        <p:nvSpPr>
          <p:cNvPr id="8" name="Google Shape;8;p1"/>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accent3"/>
                </a:solidFill>
                <a:latin typeface="Average"/>
                <a:ea typeface="Average"/>
                <a:cs typeface="Average"/>
                <a:sym typeface="Average"/>
              </a:defRPr>
            </a:lvl1pPr>
            <a:lvl2pPr lvl="1" algn="r">
              <a:buNone/>
              <a:defRPr sz="1000">
                <a:solidFill>
                  <a:schemeClr val="accent3"/>
                </a:solidFill>
                <a:latin typeface="Average"/>
                <a:ea typeface="Average"/>
                <a:cs typeface="Average"/>
                <a:sym typeface="Average"/>
              </a:defRPr>
            </a:lvl2pPr>
            <a:lvl3pPr lvl="2" algn="r">
              <a:buNone/>
              <a:defRPr sz="1000">
                <a:solidFill>
                  <a:schemeClr val="accent3"/>
                </a:solidFill>
                <a:latin typeface="Average"/>
                <a:ea typeface="Average"/>
                <a:cs typeface="Average"/>
                <a:sym typeface="Average"/>
              </a:defRPr>
            </a:lvl3pPr>
            <a:lvl4pPr lvl="3" algn="r">
              <a:buNone/>
              <a:defRPr sz="1000">
                <a:solidFill>
                  <a:schemeClr val="accent3"/>
                </a:solidFill>
                <a:latin typeface="Average"/>
                <a:ea typeface="Average"/>
                <a:cs typeface="Average"/>
                <a:sym typeface="Average"/>
              </a:defRPr>
            </a:lvl4pPr>
            <a:lvl5pPr lvl="4" algn="r">
              <a:buNone/>
              <a:defRPr sz="1000">
                <a:solidFill>
                  <a:schemeClr val="accent3"/>
                </a:solidFill>
                <a:latin typeface="Average"/>
                <a:ea typeface="Average"/>
                <a:cs typeface="Average"/>
                <a:sym typeface="Average"/>
              </a:defRPr>
            </a:lvl5pPr>
            <a:lvl6pPr lvl="5" algn="r">
              <a:buNone/>
              <a:defRPr sz="1000">
                <a:solidFill>
                  <a:schemeClr val="accent3"/>
                </a:solidFill>
                <a:latin typeface="Average"/>
                <a:ea typeface="Average"/>
                <a:cs typeface="Average"/>
                <a:sym typeface="Average"/>
              </a:defRPr>
            </a:lvl6pPr>
            <a:lvl7pPr lvl="6" algn="r">
              <a:buNone/>
              <a:defRPr sz="1000">
                <a:solidFill>
                  <a:schemeClr val="accent3"/>
                </a:solidFill>
                <a:latin typeface="Average"/>
                <a:ea typeface="Average"/>
                <a:cs typeface="Average"/>
                <a:sym typeface="Average"/>
              </a:defRPr>
            </a:lvl7pPr>
            <a:lvl8pPr lvl="7" algn="r">
              <a:buNone/>
              <a:defRPr sz="1000">
                <a:solidFill>
                  <a:schemeClr val="accent3"/>
                </a:solidFill>
                <a:latin typeface="Average"/>
                <a:ea typeface="Average"/>
                <a:cs typeface="Average"/>
                <a:sym typeface="Average"/>
              </a:defRPr>
            </a:lvl8pPr>
            <a:lvl9pPr lvl="8" algn="r">
              <a:buNone/>
              <a:defRPr sz="1000">
                <a:solidFill>
                  <a:schemeClr val="accent3"/>
                </a:solidFill>
                <a:latin typeface="Average"/>
                <a:ea typeface="Average"/>
                <a:cs typeface="Average"/>
                <a:sym typeface="Average"/>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6" r:id="rId7"/>
    <p:sldLayoutId id="2147483657"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5.xml"/><Relationship Id="rId1" Type="http://schemas.openxmlformats.org/officeDocument/2006/relationships/slideLayout" Target="../slideLayouts/slideLayout6.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www.thesgtravelguru.com/" TargetMode="External"/><Relationship Id="rId2" Type="http://schemas.openxmlformats.org/officeDocument/2006/relationships/notesSlide" Target="../notesSlides/notesSlide16.xml"/><Relationship Id="rId1" Type="http://schemas.openxmlformats.org/officeDocument/2006/relationships/slideLayout" Target="../slideLayouts/slideLayout6.xml"/><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hyperlink" Target="https://www.straitstimes.com/life/travel/bangkok-tokyo-and-bali-are-top-year-end-destinations-among-singapore-travellers" TargetMode="External"/><Relationship Id="rId7" Type="http://schemas.openxmlformats.org/officeDocument/2006/relationships/hyperlink" Target="https://www.v7labs.com/blog/transfer-learning-guide#h2" TargetMode="External"/><Relationship Id="rId2" Type="http://schemas.openxmlformats.org/officeDocument/2006/relationships/notesSlide" Target="../notesSlides/notesSlide17.xml"/><Relationship Id="rId1" Type="http://schemas.openxmlformats.org/officeDocument/2006/relationships/slideLayout" Target="../slideLayouts/slideLayout6.xml"/><Relationship Id="rId6" Type="http://schemas.openxmlformats.org/officeDocument/2006/relationships/hyperlink" Target="https://www.expedia.com.sg/stories/press/expedia-66-of-singapore-travellers-prioritise-experiences-and-travel-over-things-in-life-post-pandemic/" TargetMode="External"/><Relationship Id="rId5" Type="http://schemas.openxmlformats.org/officeDocument/2006/relationships/hyperlink" Target="https://www.straitstimes.com/singapore/singapore-will-lift-remaining-covid-19-border-restrictions-from-feb-13" TargetMode="External"/><Relationship Id="rId4" Type="http://schemas.openxmlformats.org/officeDocument/2006/relationships/hyperlink" Target="https://www.travelandleisureasia.com/sg/news/year-end-travel-destinations-among-singapore-travellers/"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hyperlink" Target="https://www.expedia.com.sg/stories/press/expedia-66-of-singapore-travellers-prioritise-experiences-and-travel-over-things-in-life-post-pandemic/" TargetMode="External"/><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13"/>
          <p:cNvSpPr txBox="1">
            <a:spLocks noGrp="1"/>
          </p:cNvSpPr>
          <p:nvPr>
            <p:ph type="ctrTitle"/>
          </p:nvPr>
        </p:nvSpPr>
        <p:spPr>
          <a:xfrm>
            <a:off x="254475" y="0"/>
            <a:ext cx="8520600" cy="11664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dirty="0"/>
              <a:t>Project 3</a:t>
            </a:r>
            <a:endParaRPr dirty="0"/>
          </a:p>
        </p:txBody>
      </p:sp>
      <p:sp>
        <p:nvSpPr>
          <p:cNvPr id="60" name="Google Shape;60;p13"/>
          <p:cNvSpPr txBox="1">
            <a:spLocks noGrp="1"/>
          </p:cNvSpPr>
          <p:nvPr>
            <p:ph type="subTitle" idx="1"/>
          </p:nvPr>
        </p:nvSpPr>
        <p:spPr>
          <a:xfrm>
            <a:off x="311700" y="1368749"/>
            <a:ext cx="8520600" cy="1479649"/>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sz="2400" dirty="0">
                <a:solidFill>
                  <a:schemeClr val="dk1"/>
                </a:solidFill>
              </a:rPr>
              <a:t>Singapore Travel Fair C</a:t>
            </a:r>
            <a:r>
              <a:rPr lang="en" sz="3000" dirty="0">
                <a:solidFill>
                  <a:schemeClr val="dk1"/>
                </a:solidFill>
              </a:rPr>
              <a:t>a</a:t>
            </a:r>
            <a:r>
              <a:rPr lang="en" sz="2400" dirty="0">
                <a:solidFill>
                  <a:schemeClr val="dk1"/>
                </a:solidFill>
              </a:rPr>
              <a:t>mpaign</a:t>
            </a:r>
          </a:p>
          <a:p>
            <a:pPr marL="0" lvl="0" indent="0" algn="ctr" rtl="0">
              <a:spcBef>
                <a:spcPts val="0"/>
              </a:spcBef>
              <a:spcAft>
                <a:spcPts val="0"/>
              </a:spcAft>
              <a:buNone/>
            </a:pPr>
            <a:endParaRPr lang="en" sz="2400" dirty="0">
              <a:solidFill>
                <a:schemeClr val="dk1"/>
              </a:solidFill>
            </a:endParaRPr>
          </a:p>
          <a:p>
            <a:pPr marL="0" lvl="0" indent="0" algn="ctr" rtl="0">
              <a:spcBef>
                <a:spcPts val="0"/>
              </a:spcBef>
              <a:spcAft>
                <a:spcPts val="0"/>
              </a:spcAft>
              <a:buNone/>
            </a:pPr>
            <a:r>
              <a:rPr lang="en" sz="2400" dirty="0">
                <a:solidFill>
                  <a:schemeClr val="dk1"/>
                </a:solidFill>
              </a:rPr>
              <a:t>Kenneth Lim</a:t>
            </a:r>
            <a:endParaRPr sz="2400" dirty="0">
              <a:solidFill>
                <a:schemeClr val="dk1"/>
              </a:solidFill>
            </a:endParaRPr>
          </a:p>
        </p:txBody>
      </p:sp>
      <p:pic>
        <p:nvPicPr>
          <p:cNvPr id="61" name="Google Shape;61;p13"/>
          <p:cNvPicPr preferRelativeResize="0"/>
          <p:nvPr/>
        </p:nvPicPr>
        <p:blipFill>
          <a:blip r:embed="rId3">
            <a:alphaModFix/>
          </a:blip>
          <a:stretch>
            <a:fillRect/>
          </a:stretch>
        </p:blipFill>
        <p:spPr>
          <a:xfrm>
            <a:off x="209625" y="3378450"/>
            <a:ext cx="2428875" cy="1581150"/>
          </a:xfrm>
          <a:prstGeom prst="rect">
            <a:avLst/>
          </a:prstGeom>
          <a:noFill/>
          <a:ln>
            <a:noFill/>
          </a:ln>
        </p:spPr>
      </p:pic>
      <p:pic>
        <p:nvPicPr>
          <p:cNvPr id="62" name="Google Shape;62;p13"/>
          <p:cNvPicPr preferRelativeResize="0"/>
          <p:nvPr/>
        </p:nvPicPr>
        <p:blipFill>
          <a:blip r:embed="rId4">
            <a:alphaModFix/>
          </a:blip>
          <a:stretch>
            <a:fillRect/>
          </a:stretch>
        </p:blipFill>
        <p:spPr>
          <a:xfrm>
            <a:off x="4350675" y="3663848"/>
            <a:ext cx="4793324" cy="14796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22"/>
          <p:cNvSpPr txBox="1">
            <a:spLocks noGrp="1"/>
          </p:cNvSpPr>
          <p:nvPr>
            <p:ph type="title"/>
          </p:nvPr>
        </p:nvSpPr>
        <p:spPr>
          <a:xfrm>
            <a:off x="155850" y="208775"/>
            <a:ext cx="8832300" cy="8340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sz="3000"/>
              <a:t>Results</a:t>
            </a:r>
            <a:endParaRPr sz="3000"/>
          </a:p>
        </p:txBody>
      </p:sp>
      <p:pic>
        <p:nvPicPr>
          <p:cNvPr id="2" name="Picture 1">
            <a:extLst>
              <a:ext uri="{FF2B5EF4-FFF2-40B4-BE49-F238E27FC236}">
                <a16:creationId xmlns:a16="http://schemas.microsoft.com/office/drawing/2014/main" id="{431C7F44-438C-2DEE-56B8-70485E233CF2}"/>
              </a:ext>
            </a:extLst>
          </p:cNvPr>
          <p:cNvPicPr>
            <a:picLocks noChangeAspect="1"/>
          </p:cNvPicPr>
          <p:nvPr/>
        </p:nvPicPr>
        <p:blipFill>
          <a:blip r:embed="rId3"/>
          <a:stretch>
            <a:fillRect/>
          </a:stretch>
        </p:blipFill>
        <p:spPr>
          <a:xfrm>
            <a:off x="1857922" y="3227027"/>
            <a:ext cx="4640947" cy="1747401"/>
          </a:xfrm>
          <a:prstGeom prst="rect">
            <a:avLst/>
          </a:prstGeom>
        </p:spPr>
      </p:pic>
      <p:pic>
        <p:nvPicPr>
          <p:cNvPr id="4" name="Picture 3">
            <a:extLst>
              <a:ext uri="{FF2B5EF4-FFF2-40B4-BE49-F238E27FC236}">
                <a16:creationId xmlns:a16="http://schemas.microsoft.com/office/drawing/2014/main" id="{A287B4FF-5E7A-D194-E29A-C179EBF3C7CE}"/>
              </a:ext>
            </a:extLst>
          </p:cNvPr>
          <p:cNvPicPr>
            <a:picLocks noChangeAspect="1"/>
          </p:cNvPicPr>
          <p:nvPr/>
        </p:nvPicPr>
        <p:blipFill>
          <a:blip r:embed="rId4"/>
          <a:stretch>
            <a:fillRect/>
          </a:stretch>
        </p:blipFill>
        <p:spPr>
          <a:xfrm>
            <a:off x="1469039" y="1042775"/>
            <a:ext cx="5568138" cy="1947865"/>
          </a:xfrm>
          <a:prstGeom prst="rect">
            <a:avLst/>
          </a:prstGeom>
        </p:spPr>
      </p:pic>
      <p:sp>
        <p:nvSpPr>
          <p:cNvPr id="5" name="Google Shape;117;p22">
            <a:extLst>
              <a:ext uri="{FF2B5EF4-FFF2-40B4-BE49-F238E27FC236}">
                <a16:creationId xmlns:a16="http://schemas.microsoft.com/office/drawing/2014/main" id="{ABC0C8D5-4284-8DF2-4B72-1EA877F49262}"/>
              </a:ext>
            </a:extLst>
          </p:cNvPr>
          <p:cNvSpPr/>
          <p:nvPr/>
        </p:nvSpPr>
        <p:spPr>
          <a:xfrm>
            <a:off x="1469039" y="2016707"/>
            <a:ext cx="5568138" cy="243017"/>
          </a:xfrm>
          <a:prstGeom prst="rect">
            <a:avLst/>
          </a:prstGeom>
          <a:noFill/>
          <a:ln w="38100" cap="flat" cmpd="sng">
            <a:solidFill>
              <a:srgbClr val="1155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23"/>
          <p:cNvSpPr txBox="1">
            <a:spLocks noGrp="1"/>
          </p:cNvSpPr>
          <p:nvPr>
            <p:ph type="title"/>
          </p:nvPr>
        </p:nvSpPr>
        <p:spPr>
          <a:xfrm>
            <a:off x="248625" y="366400"/>
            <a:ext cx="8832300" cy="8340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sz="3000"/>
              <a:t>ROC-AUC Curve</a:t>
            </a:r>
            <a:endParaRPr sz="3000"/>
          </a:p>
        </p:txBody>
      </p:sp>
      <p:pic>
        <p:nvPicPr>
          <p:cNvPr id="125" name="Google Shape;125;p23"/>
          <p:cNvPicPr preferRelativeResize="0"/>
          <p:nvPr/>
        </p:nvPicPr>
        <p:blipFill>
          <a:blip r:embed="rId3">
            <a:alphaModFix/>
          </a:blip>
          <a:stretch>
            <a:fillRect/>
          </a:stretch>
        </p:blipFill>
        <p:spPr>
          <a:xfrm>
            <a:off x="4892771" y="2536325"/>
            <a:ext cx="4077805" cy="2475810"/>
          </a:xfrm>
          <a:prstGeom prst="rect">
            <a:avLst/>
          </a:prstGeom>
          <a:noFill/>
          <a:ln>
            <a:noFill/>
          </a:ln>
        </p:spPr>
      </p:pic>
      <p:pic>
        <p:nvPicPr>
          <p:cNvPr id="3" name="Picture 2">
            <a:extLst>
              <a:ext uri="{FF2B5EF4-FFF2-40B4-BE49-F238E27FC236}">
                <a16:creationId xmlns:a16="http://schemas.microsoft.com/office/drawing/2014/main" id="{F58E8992-DCDF-FF49-2F81-B2DF6AE2E0CC}"/>
              </a:ext>
            </a:extLst>
          </p:cNvPr>
          <p:cNvPicPr>
            <a:picLocks noChangeAspect="1"/>
          </p:cNvPicPr>
          <p:nvPr/>
        </p:nvPicPr>
        <p:blipFill>
          <a:blip r:embed="rId4"/>
          <a:stretch>
            <a:fillRect/>
          </a:stretch>
        </p:blipFill>
        <p:spPr>
          <a:xfrm>
            <a:off x="89342" y="1581806"/>
            <a:ext cx="3822700" cy="300990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23"/>
          <p:cNvSpPr txBox="1">
            <a:spLocks noGrp="1"/>
          </p:cNvSpPr>
          <p:nvPr>
            <p:ph type="title"/>
          </p:nvPr>
        </p:nvSpPr>
        <p:spPr>
          <a:xfrm>
            <a:off x="155850" y="145683"/>
            <a:ext cx="8832300" cy="8340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sz="3000" dirty="0"/>
              <a:t>Confusion Matrix</a:t>
            </a:r>
            <a:endParaRPr sz="3000" dirty="0"/>
          </a:p>
        </p:txBody>
      </p:sp>
      <p:pic>
        <p:nvPicPr>
          <p:cNvPr id="2" name="Picture 1">
            <a:extLst>
              <a:ext uri="{FF2B5EF4-FFF2-40B4-BE49-F238E27FC236}">
                <a16:creationId xmlns:a16="http://schemas.microsoft.com/office/drawing/2014/main" id="{2BB69998-6357-A793-9D12-653EDF94FA0A}"/>
              </a:ext>
            </a:extLst>
          </p:cNvPr>
          <p:cNvPicPr>
            <a:picLocks noChangeAspect="1"/>
          </p:cNvPicPr>
          <p:nvPr/>
        </p:nvPicPr>
        <p:blipFill>
          <a:blip r:embed="rId3"/>
          <a:stretch>
            <a:fillRect/>
          </a:stretch>
        </p:blipFill>
        <p:spPr>
          <a:xfrm>
            <a:off x="549165" y="1063766"/>
            <a:ext cx="7772400" cy="2643086"/>
          </a:xfrm>
          <a:prstGeom prst="rect">
            <a:avLst/>
          </a:prstGeom>
        </p:spPr>
      </p:pic>
      <p:sp>
        <p:nvSpPr>
          <p:cNvPr id="3" name="TextBox 2">
            <a:extLst>
              <a:ext uri="{FF2B5EF4-FFF2-40B4-BE49-F238E27FC236}">
                <a16:creationId xmlns:a16="http://schemas.microsoft.com/office/drawing/2014/main" id="{411BFFF7-F5FA-66B4-366C-8C66CE56AAD0}"/>
              </a:ext>
            </a:extLst>
          </p:cNvPr>
          <p:cNvSpPr txBox="1"/>
          <p:nvPr/>
        </p:nvSpPr>
        <p:spPr>
          <a:xfrm>
            <a:off x="685799" y="3771957"/>
            <a:ext cx="1920767" cy="523220"/>
          </a:xfrm>
          <a:prstGeom prst="rect">
            <a:avLst/>
          </a:prstGeom>
          <a:noFill/>
        </p:spPr>
        <p:txBody>
          <a:bodyPr wrap="square" rtlCol="0">
            <a:spAutoFit/>
          </a:bodyPr>
          <a:lstStyle/>
          <a:p>
            <a:r>
              <a:rPr lang="en-US" dirty="0">
                <a:solidFill>
                  <a:schemeClr val="tx1"/>
                </a:solidFill>
                <a:latin typeface="Calibri" panose="020F0502020204030204" pitchFamily="34" charset="0"/>
                <a:cs typeface="Calibri" panose="020F0502020204030204" pitchFamily="34" charset="0"/>
              </a:rPr>
              <a:t>Model 1: Naïve Bayes (</a:t>
            </a:r>
            <a:r>
              <a:rPr lang="en-US" dirty="0" err="1">
                <a:solidFill>
                  <a:schemeClr val="tx1"/>
                </a:solidFill>
                <a:latin typeface="Calibri" panose="020F0502020204030204" pitchFamily="34" charset="0"/>
                <a:cs typeface="Calibri" panose="020F0502020204030204" pitchFamily="34" charset="0"/>
              </a:rPr>
              <a:t>CountVectorizer</a:t>
            </a:r>
            <a:r>
              <a:rPr lang="en-US" dirty="0">
                <a:solidFill>
                  <a:schemeClr val="tx1"/>
                </a:solidFill>
                <a:latin typeface="Calibri" panose="020F0502020204030204" pitchFamily="34" charset="0"/>
                <a:cs typeface="Calibri" panose="020F0502020204030204" pitchFamily="34" charset="0"/>
              </a:rPr>
              <a:t>)</a:t>
            </a:r>
          </a:p>
        </p:txBody>
      </p:sp>
      <p:sp>
        <p:nvSpPr>
          <p:cNvPr id="4" name="TextBox 3">
            <a:extLst>
              <a:ext uri="{FF2B5EF4-FFF2-40B4-BE49-F238E27FC236}">
                <a16:creationId xmlns:a16="http://schemas.microsoft.com/office/drawing/2014/main" id="{D68E1A97-5576-AD2D-2355-32BDC71446B0}"/>
              </a:ext>
            </a:extLst>
          </p:cNvPr>
          <p:cNvSpPr txBox="1"/>
          <p:nvPr/>
        </p:nvSpPr>
        <p:spPr>
          <a:xfrm>
            <a:off x="3160985" y="3750595"/>
            <a:ext cx="1920767" cy="523220"/>
          </a:xfrm>
          <a:prstGeom prst="rect">
            <a:avLst/>
          </a:prstGeom>
          <a:noFill/>
        </p:spPr>
        <p:txBody>
          <a:bodyPr wrap="square" rtlCol="0">
            <a:spAutoFit/>
          </a:bodyPr>
          <a:lstStyle/>
          <a:p>
            <a:r>
              <a:rPr lang="en-US" dirty="0">
                <a:solidFill>
                  <a:schemeClr val="tx1"/>
                </a:solidFill>
                <a:latin typeface="Calibri" panose="020F0502020204030204" pitchFamily="34" charset="0"/>
                <a:cs typeface="Calibri" panose="020F0502020204030204" pitchFamily="34" charset="0"/>
              </a:rPr>
              <a:t>Model 2: Naïve Bayes (</a:t>
            </a:r>
            <a:r>
              <a:rPr lang="en-US" dirty="0" err="1">
                <a:solidFill>
                  <a:schemeClr val="tx1"/>
                </a:solidFill>
                <a:latin typeface="Calibri" panose="020F0502020204030204" pitchFamily="34" charset="0"/>
                <a:cs typeface="Calibri" panose="020F0502020204030204" pitchFamily="34" charset="0"/>
              </a:rPr>
              <a:t>TFIDVectorizer</a:t>
            </a:r>
            <a:r>
              <a:rPr lang="en-US" dirty="0">
                <a:solidFill>
                  <a:schemeClr val="tx1"/>
                </a:solidFill>
                <a:latin typeface="Calibri" panose="020F0502020204030204" pitchFamily="34" charset="0"/>
                <a:cs typeface="Calibri" panose="020F0502020204030204" pitchFamily="34" charset="0"/>
              </a:rPr>
              <a:t>)</a:t>
            </a:r>
          </a:p>
        </p:txBody>
      </p:sp>
      <p:sp>
        <p:nvSpPr>
          <p:cNvPr id="5" name="TextBox 4">
            <a:extLst>
              <a:ext uri="{FF2B5EF4-FFF2-40B4-BE49-F238E27FC236}">
                <a16:creationId xmlns:a16="http://schemas.microsoft.com/office/drawing/2014/main" id="{476C6035-9D92-D574-E287-6E27297EC7A6}"/>
              </a:ext>
            </a:extLst>
          </p:cNvPr>
          <p:cNvSpPr txBox="1"/>
          <p:nvPr/>
        </p:nvSpPr>
        <p:spPr>
          <a:xfrm>
            <a:off x="5851633" y="3750595"/>
            <a:ext cx="2606568" cy="523220"/>
          </a:xfrm>
          <a:prstGeom prst="rect">
            <a:avLst/>
          </a:prstGeom>
          <a:noFill/>
        </p:spPr>
        <p:txBody>
          <a:bodyPr wrap="square" rtlCol="0">
            <a:spAutoFit/>
          </a:bodyPr>
          <a:lstStyle/>
          <a:p>
            <a:r>
              <a:rPr lang="en-US" dirty="0">
                <a:solidFill>
                  <a:schemeClr val="tx1"/>
                </a:solidFill>
              </a:rPr>
              <a:t>Model 3: Logistic Regression (</a:t>
            </a:r>
            <a:r>
              <a:rPr lang="en-US" dirty="0" err="1">
                <a:solidFill>
                  <a:schemeClr val="tx1"/>
                </a:solidFill>
              </a:rPr>
              <a:t>TFIDVectorizer</a:t>
            </a:r>
            <a:r>
              <a:rPr lang="en-US" dirty="0">
                <a:solidFill>
                  <a:schemeClr val="tx1"/>
                </a:solidFill>
              </a:rPr>
              <a:t>)</a:t>
            </a:r>
          </a:p>
        </p:txBody>
      </p:sp>
      <p:sp>
        <p:nvSpPr>
          <p:cNvPr id="6" name="Oval 5">
            <a:extLst>
              <a:ext uri="{FF2B5EF4-FFF2-40B4-BE49-F238E27FC236}">
                <a16:creationId xmlns:a16="http://schemas.microsoft.com/office/drawing/2014/main" id="{BCA239A4-2B94-17D6-17B0-F57D4BAD6912}"/>
              </a:ext>
            </a:extLst>
          </p:cNvPr>
          <p:cNvSpPr/>
          <p:nvPr/>
        </p:nvSpPr>
        <p:spPr>
          <a:xfrm>
            <a:off x="5636171" y="1063767"/>
            <a:ext cx="2606568" cy="264308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64264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24"/>
          <p:cNvSpPr txBox="1">
            <a:spLocks noGrp="1"/>
          </p:cNvSpPr>
          <p:nvPr>
            <p:ph type="title"/>
          </p:nvPr>
        </p:nvSpPr>
        <p:spPr>
          <a:xfrm>
            <a:off x="155850" y="0"/>
            <a:ext cx="8832300" cy="8340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sz="3000" dirty="0"/>
              <a:t>Word Feature Importance</a:t>
            </a:r>
            <a:endParaRPr sz="3000" dirty="0"/>
          </a:p>
        </p:txBody>
      </p:sp>
      <p:pic>
        <p:nvPicPr>
          <p:cNvPr id="4" name="Picture 3">
            <a:extLst>
              <a:ext uri="{FF2B5EF4-FFF2-40B4-BE49-F238E27FC236}">
                <a16:creationId xmlns:a16="http://schemas.microsoft.com/office/drawing/2014/main" id="{B13CAA03-AE88-9690-2CB9-D0FAB89F9300}"/>
              </a:ext>
            </a:extLst>
          </p:cNvPr>
          <p:cNvPicPr>
            <a:picLocks noChangeAspect="1"/>
          </p:cNvPicPr>
          <p:nvPr/>
        </p:nvPicPr>
        <p:blipFill>
          <a:blip r:embed="rId3"/>
          <a:stretch>
            <a:fillRect/>
          </a:stretch>
        </p:blipFill>
        <p:spPr>
          <a:xfrm>
            <a:off x="296186" y="834000"/>
            <a:ext cx="7772400" cy="3561028"/>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26"/>
          <p:cNvSpPr txBox="1">
            <a:spLocks noGrp="1"/>
          </p:cNvSpPr>
          <p:nvPr>
            <p:ph type="title"/>
          </p:nvPr>
        </p:nvSpPr>
        <p:spPr>
          <a:xfrm>
            <a:off x="311700" y="969775"/>
            <a:ext cx="8520600" cy="1890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sz="10000" dirty="0"/>
              <a:t>Accuracy: 85.6%</a:t>
            </a:r>
            <a:endParaRPr sz="10000" dirty="0"/>
          </a:p>
        </p:txBody>
      </p:sp>
      <p:sp>
        <p:nvSpPr>
          <p:cNvPr id="142" name="Google Shape;142;p26"/>
          <p:cNvSpPr txBox="1">
            <a:spLocks noGrp="1"/>
          </p:cNvSpPr>
          <p:nvPr>
            <p:ph type="body" idx="1"/>
          </p:nvPr>
        </p:nvSpPr>
        <p:spPr>
          <a:xfrm>
            <a:off x="311700" y="2860375"/>
            <a:ext cx="8520600" cy="1717800"/>
          </a:xfrm>
          <a:prstGeom prst="rect">
            <a:avLst/>
          </a:prstGeom>
        </p:spPr>
        <p:txBody>
          <a:bodyPr spcFirstLastPara="1" wrap="square" lIns="91425" tIns="91425" rIns="91425" bIns="91425" anchor="t" anchorCtr="0">
            <a:noAutofit/>
          </a:bodyPr>
          <a:lstStyle/>
          <a:p>
            <a:pPr marL="285750" indent="-285750" algn="l">
              <a:spcAft>
                <a:spcPts val="1200"/>
              </a:spcAft>
            </a:pPr>
            <a:r>
              <a:rPr lang="en" sz="1600" dirty="0">
                <a:solidFill>
                  <a:schemeClr val="tx1"/>
                </a:solidFill>
              </a:rPr>
              <a:t>Selected Model for Production: </a:t>
            </a:r>
            <a:r>
              <a:rPr lang="en" sz="1600" b="1" dirty="0">
                <a:solidFill>
                  <a:schemeClr val="tx1"/>
                </a:solidFill>
              </a:rPr>
              <a:t>TFIDF, Logistic Regression</a:t>
            </a:r>
          </a:p>
          <a:p>
            <a:pPr marL="285750" indent="-285750" algn="l">
              <a:spcAft>
                <a:spcPts val="1200"/>
              </a:spcAft>
            </a:pPr>
            <a:r>
              <a:rPr lang="en" sz="1600" b="1" dirty="0">
                <a:solidFill>
                  <a:schemeClr val="tx1"/>
                </a:solidFill>
              </a:rPr>
              <a:t>ROC-AUC: 0.94</a:t>
            </a:r>
          </a:p>
          <a:p>
            <a:pPr marL="285750" indent="-285750" algn="l">
              <a:spcAft>
                <a:spcPts val="1200"/>
              </a:spcAft>
            </a:pPr>
            <a:r>
              <a:rPr lang="en" sz="1600" dirty="0">
                <a:solidFill>
                  <a:schemeClr val="tx1"/>
                </a:solidFill>
              </a:rPr>
              <a:t>NLP Classifier is successful in gathering and segregating travel feedbacks from the web</a:t>
            </a:r>
          </a:p>
          <a:p>
            <a:pPr marL="285750" indent="-285750" algn="l">
              <a:spcAft>
                <a:spcPts val="1200"/>
              </a:spcAft>
            </a:pPr>
            <a:r>
              <a:rPr lang="en" sz="1600" dirty="0">
                <a:solidFill>
                  <a:schemeClr val="tx1"/>
                </a:solidFill>
              </a:rPr>
              <a:t>Enables Marketing and Operations team to leverage on this information to execute their campaigns for upcoming travel fairs/fairs</a:t>
            </a:r>
            <a:endParaRPr sz="1600" dirty="0">
              <a:solidFill>
                <a:schemeClr val="tx1"/>
              </a:solidFill>
            </a:endParaRPr>
          </a:p>
        </p:txBody>
      </p:sp>
      <p:sp>
        <p:nvSpPr>
          <p:cNvPr id="2" name="Google Shape;109;p21">
            <a:extLst>
              <a:ext uri="{FF2B5EF4-FFF2-40B4-BE49-F238E27FC236}">
                <a16:creationId xmlns:a16="http://schemas.microsoft.com/office/drawing/2014/main" id="{162D2F28-772F-F87F-E0CC-A6FBC09F3827}"/>
              </a:ext>
            </a:extLst>
          </p:cNvPr>
          <p:cNvSpPr txBox="1">
            <a:spLocks/>
          </p:cNvSpPr>
          <p:nvPr/>
        </p:nvSpPr>
        <p:spPr>
          <a:xfrm>
            <a:off x="0" y="197275"/>
            <a:ext cx="8832300" cy="8340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2000"/>
              <a:buFont typeface="Oswald"/>
              <a:buNone/>
              <a:defRPr sz="12000" b="0" i="0" u="none" strike="noStrike" cap="none">
                <a:solidFill>
                  <a:schemeClr val="dk1"/>
                </a:solidFill>
                <a:latin typeface="Oswald"/>
                <a:ea typeface="Oswald"/>
                <a:cs typeface="Oswald"/>
                <a:sym typeface="Oswald"/>
              </a:defRPr>
            </a:lvl1pPr>
            <a:lvl2pPr marR="0" lvl="1" algn="ctr" rtl="0">
              <a:lnSpc>
                <a:spcPct val="100000"/>
              </a:lnSpc>
              <a:spcBef>
                <a:spcPts val="0"/>
              </a:spcBef>
              <a:spcAft>
                <a:spcPts val="0"/>
              </a:spcAft>
              <a:buClr>
                <a:schemeClr val="dk1"/>
              </a:buClr>
              <a:buSzPts val="12000"/>
              <a:buFont typeface="Oswald"/>
              <a:buNone/>
              <a:defRPr sz="12000" b="0" i="0" u="none" strike="noStrike" cap="none">
                <a:solidFill>
                  <a:schemeClr val="dk1"/>
                </a:solidFill>
                <a:latin typeface="Oswald"/>
                <a:ea typeface="Oswald"/>
                <a:cs typeface="Oswald"/>
                <a:sym typeface="Oswald"/>
              </a:defRPr>
            </a:lvl2pPr>
            <a:lvl3pPr marR="0" lvl="2" algn="ctr" rtl="0">
              <a:lnSpc>
                <a:spcPct val="100000"/>
              </a:lnSpc>
              <a:spcBef>
                <a:spcPts val="0"/>
              </a:spcBef>
              <a:spcAft>
                <a:spcPts val="0"/>
              </a:spcAft>
              <a:buClr>
                <a:schemeClr val="dk1"/>
              </a:buClr>
              <a:buSzPts val="12000"/>
              <a:buFont typeface="Oswald"/>
              <a:buNone/>
              <a:defRPr sz="12000" b="0" i="0" u="none" strike="noStrike" cap="none">
                <a:solidFill>
                  <a:schemeClr val="dk1"/>
                </a:solidFill>
                <a:latin typeface="Oswald"/>
                <a:ea typeface="Oswald"/>
                <a:cs typeface="Oswald"/>
                <a:sym typeface="Oswald"/>
              </a:defRPr>
            </a:lvl3pPr>
            <a:lvl4pPr marR="0" lvl="3" algn="ctr" rtl="0">
              <a:lnSpc>
                <a:spcPct val="100000"/>
              </a:lnSpc>
              <a:spcBef>
                <a:spcPts val="0"/>
              </a:spcBef>
              <a:spcAft>
                <a:spcPts val="0"/>
              </a:spcAft>
              <a:buClr>
                <a:schemeClr val="dk1"/>
              </a:buClr>
              <a:buSzPts val="12000"/>
              <a:buFont typeface="Oswald"/>
              <a:buNone/>
              <a:defRPr sz="12000" b="0" i="0" u="none" strike="noStrike" cap="none">
                <a:solidFill>
                  <a:schemeClr val="dk1"/>
                </a:solidFill>
                <a:latin typeface="Oswald"/>
                <a:ea typeface="Oswald"/>
                <a:cs typeface="Oswald"/>
                <a:sym typeface="Oswald"/>
              </a:defRPr>
            </a:lvl4pPr>
            <a:lvl5pPr marR="0" lvl="4" algn="ctr" rtl="0">
              <a:lnSpc>
                <a:spcPct val="100000"/>
              </a:lnSpc>
              <a:spcBef>
                <a:spcPts val="0"/>
              </a:spcBef>
              <a:spcAft>
                <a:spcPts val="0"/>
              </a:spcAft>
              <a:buClr>
                <a:schemeClr val="dk1"/>
              </a:buClr>
              <a:buSzPts val="12000"/>
              <a:buFont typeface="Oswald"/>
              <a:buNone/>
              <a:defRPr sz="12000" b="0" i="0" u="none" strike="noStrike" cap="none">
                <a:solidFill>
                  <a:schemeClr val="dk1"/>
                </a:solidFill>
                <a:latin typeface="Oswald"/>
                <a:ea typeface="Oswald"/>
                <a:cs typeface="Oswald"/>
                <a:sym typeface="Oswald"/>
              </a:defRPr>
            </a:lvl5pPr>
            <a:lvl6pPr marR="0" lvl="5" algn="ctr" rtl="0">
              <a:lnSpc>
                <a:spcPct val="100000"/>
              </a:lnSpc>
              <a:spcBef>
                <a:spcPts val="0"/>
              </a:spcBef>
              <a:spcAft>
                <a:spcPts val="0"/>
              </a:spcAft>
              <a:buClr>
                <a:schemeClr val="dk1"/>
              </a:buClr>
              <a:buSzPts val="12000"/>
              <a:buFont typeface="Oswald"/>
              <a:buNone/>
              <a:defRPr sz="12000" b="0" i="0" u="none" strike="noStrike" cap="none">
                <a:solidFill>
                  <a:schemeClr val="dk1"/>
                </a:solidFill>
                <a:latin typeface="Oswald"/>
                <a:ea typeface="Oswald"/>
                <a:cs typeface="Oswald"/>
                <a:sym typeface="Oswald"/>
              </a:defRPr>
            </a:lvl6pPr>
            <a:lvl7pPr marR="0" lvl="6" algn="ctr" rtl="0">
              <a:lnSpc>
                <a:spcPct val="100000"/>
              </a:lnSpc>
              <a:spcBef>
                <a:spcPts val="0"/>
              </a:spcBef>
              <a:spcAft>
                <a:spcPts val="0"/>
              </a:spcAft>
              <a:buClr>
                <a:schemeClr val="dk1"/>
              </a:buClr>
              <a:buSzPts val="12000"/>
              <a:buFont typeface="Oswald"/>
              <a:buNone/>
              <a:defRPr sz="12000" b="0" i="0" u="none" strike="noStrike" cap="none">
                <a:solidFill>
                  <a:schemeClr val="dk1"/>
                </a:solidFill>
                <a:latin typeface="Oswald"/>
                <a:ea typeface="Oswald"/>
                <a:cs typeface="Oswald"/>
                <a:sym typeface="Oswald"/>
              </a:defRPr>
            </a:lvl7pPr>
            <a:lvl8pPr marR="0" lvl="7" algn="ctr" rtl="0">
              <a:lnSpc>
                <a:spcPct val="100000"/>
              </a:lnSpc>
              <a:spcBef>
                <a:spcPts val="0"/>
              </a:spcBef>
              <a:spcAft>
                <a:spcPts val="0"/>
              </a:spcAft>
              <a:buClr>
                <a:schemeClr val="dk1"/>
              </a:buClr>
              <a:buSzPts val="12000"/>
              <a:buFont typeface="Oswald"/>
              <a:buNone/>
              <a:defRPr sz="12000" b="0" i="0" u="none" strike="noStrike" cap="none">
                <a:solidFill>
                  <a:schemeClr val="dk1"/>
                </a:solidFill>
                <a:latin typeface="Oswald"/>
                <a:ea typeface="Oswald"/>
                <a:cs typeface="Oswald"/>
                <a:sym typeface="Oswald"/>
              </a:defRPr>
            </a:lvl8pPr>
            <a:lvl9pPr marR="0" lvl="8" algn="ctr" rtl="0">
              <a:lnSpc>
                <a:spcPct val="100000"/>
              </a:lnSpc>
              <a:spcBef>
                <a:spcPts val="0"/>
              </a:spcBef>
              <a:spcAft>
                <a:spcPts val="0"/>
              </a:spcAft>
              <a:buClr>
                <a:schemeClr val="dk1"/>
              </a:buClr>
              <a:buSzPts val="12000"/>
              <a:buFont typeface="Oswald"/>
              <a:buNone/>
              <a:defRPr sz="12000" b="0" i="0" u="none" strike="noStrike" cap="none">
                <a:solidFill>
                  <a:schemeClr val="dk1"/>
                </a:solidFill>
                <a:latin typeface="Oswald"/>
                <a:ea typeface="Oswald"/>
                <a:cs typeface="Oswald"/>
                <a:sym typeface="Oswald"/>
              </a:defRPr>
            </a:lvl9pPr>
          </a:lstStyle>
          <a:p>
            <a:r>
              <a:rPr lang="en-SG" sz="4800" dirty="0"/>
              <a:t>Conclusion</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25"/>
          <p:cNvSpPr txBox="1">
            <a:spLocks noGrp="1"/>
          </p:cNvSpPr>
          <p:nvPr>
            <p:ph type="title"/>
          </p:nvPr>
        </p:nvSpPr>
        <p:spPr>
          <a:xfrm>
            <a:off x="155850" y="64275"/>
            <a:ext cx="8686000" cy="532073"/>
          </a:xfrm>
          <a:prstGeom prst="rect">
            <a:avLst/>
          </a:prstGeom>
        </p:spPr>
        <p:txBody>
          <a:bodyPr spcFirstLastPara="1" wrap="square" lIns="91425" tIns="91425" rIns="91425" bIns="91425" anchor="b" anchorCtr="0">
            <a:normAutofit fontScale="90000"/>
          </a:bodyPr>
          <a:lstStyle/>
          <a:p>
            <a:pPr marL="0" lvl="0" indent="0" algn="ctr" rtl="0">
              <a:spcBef>
                <a:spcPts val="0"/>
              </a:spcBef>
              <a:spcAft>
                <a:spcPts val="0"/>
              </a:spcAft>
              <a:buNone/>
            </a:pPr>
            <a:r>
              <a:rPr lang="en" sz="3000" dirty="0"/>
              <a:t>Recommendations</a:t>
            </a:r>
            <a:endParaRPr sz="3000" dirty="0"/>
          </a:p>
        </p:txBody>
      </p:sp>
      <p:graphicFrame>
        <p:nvGraphicFramePr>
          <p:cNvPr id="8" name="Diagram 7">
            <a:extLst>
              <a:ext uri="{FF2B5EF4-FFF2-40B4-BE49-F238E27FC236}">
                <a16:creationId xmlns:a16="http://schemas.microsoft.com/office/drawing/2014/main" id="{DC4A2955-5E93-2BB0-0C16-19F8F441FB8E}"/>
              </a:ext>
            </a:extLst>
          </p:cNvPr>
          <p:cNvGraphicFramePr/>
          <p:nvPr>
            <p:extLst>
              <p:ext uri="{D42A27DB-BD31-4B8C-83A1-F6EECF244321}">
                <p14:modId xmlns:p14="http://schemas.microsoft.com/office/powerpoint/2010/main" val="3974536764"/>
              </p:ext>
            </p:extLst>
          </p:nvPr>
        </p:nvGraphicFramePr>
        <p:xfrm>
          <a:off x="303749" y="667023"/>
          <a:ext cx="8205746"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30"/>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sz="3000" dirty="0"/>
              <a:t>Thank You</a:t>
            </a:r>
            <a:endParaRPr sz="3000" dirty="0"/>
          </a:p>
        </p:txBody>
      </p:sp>
      <p:sp>
        <p:nvSpPr>
          <p:cNvPr id="167" name="Google Shape;167;p30"/>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400" dirty="0"/>
              <a:t>Contact us:</a:t>
            </a:r>
            <a:endParaRPr sz="1400" dirty="0"/>
          </a:p>
          <a:p>
            <a:pPr marL="0" lvl="0" indent="0" algn="l" rtl="0">
              <a:spcBef>
                <a:spcPts val="1200"/>
              </a:spcBef>
              <a:spcAft>
                <a:spcPts val="0"/>
              </a:spcAft>
              <a:buNone/>
            </a:pPr>
            <a:r>
              <a:rPr lang="en-US" sz="1400" dirty="0" err="1"/>
              <a:t>TheSGTravelGuru</a:t>
            </a:r>
            <a:endParaRPr sz="1400" dirty="0"/>
          </a:p>
          <a:p>
            <a:pPr marL="0" lvl="0" indent="0" algn="l" rtl="0">
              <a:spcBef>
                <a:spcPts val="0"/>
              </a:spcBef>
              <a:spcAft>
                <a:spcPts val="0"/>
              </a:spcAft>
              <a:buNone/>
            </a:pPr>
            <a:r>
              <a:rPr lang="en" sz="1400" dirty="0"/>
              <a:t>555 </a:t>
            </a:r>
            <a:r>
              <a:rPr lang="en-US" sz="1400" dirty="0"/>
              <a:t>Siam-Tokyo Street</a:t>
            </a:r>
            <a:endParaRPr sz="1400" dirty="0"/>
          </a:p>
          <a:p>
            <a:pPr marL="0" lvl="0" indent="0" algn="l" rtl="0">
              <a:spcBef>
                <a:spcPts val="0"/>
              </a:spcBef>
              <a:spcAft>
                <a:spcPts val="0"/>
              </a:spcAft>
              <a:buNone/>
            </a:pPr>
            <a:r>
              <a:rPr lang="en" sz="1400" dirty="0"/>
              <a:t>Singapore, SG 12345</a:t>
            </a:r>
            <a:endParaRPr sz="1400" dirty="0"/>
          </a:p>
          <a:p>
            <a:pPr marL="0" lvl="0" indent="0" algn="l" rtl="0">
              <a:spcBef>
                <a:spcPts val="1200"/>
              </a:spcBef>
              <a:spcAft>
                <a:spcPts val="0"/>
              </a:spcAft>
              <a:buNone/>
            </a:pPr>
            <a:r>
              <a:rPr lang="en" sz="1400" dirty="0" err="1"/>
              <a:t>the_sg_travel_guru@example.com</a:t>
            </a:r>
            <a:endParaRPr sz="1400" dirty="0"/>
          </a:p>
          <a:p>
            <a:pPr marL="0" lvl="0" indent="0" algn="l" rtl="0">
              <a:spcBef>
                <a:spcPts val="0"/>
              </a:spcBef>
              <a:spcAft>
                <a:spcPts val="0"/>
              </a:spcAft>
              <a:buNone/>
            </a:pPr>
            <a:r>
              <a:rPr lang="en" sz="1400" u="sng" dirty="0">
                <a:hlinkClick r:id="rId3"/>
              </a:rPr>
              <a:t>www.TheSGTravelGuru.com</a:t>
            </a:r>
            <a:endParaRPr sz="1400" dirty="0"/>
          </a:p>
          <a:p>
            <a:pPr marL="0" lvl="0" indent="0" algn="l" rtl="0">
              <a:spcBef>
                <a:spcPts val="0"/>
              </a:spcBef>
              <a:spcAft>
                <a:spcPts val="0"/>
              </a:spcAft>
              <a:buNone/>
            </a:pPr>
            <a:endParaRPr sz="1400" dirty="0"/>
          </a:p>
          <a:p>
            <a:pPr marL="0" lvl="0" indent="0" algn="l" rtl="0">
              <a:spcBef>
                <a:spcPts val="0"/>
              </a:spcBef>
              <a:spcAft>
                <a:spcPts val="0"/>
              </a:spcAft>
              <a:buNone/>
            </a:pPr>
            <a:r>
              <a:rPr lang="en" sz="1400" dirty="0"/>
              <a:t> </a:t>
            </a:r>
            <a:endParaRPr sz="1400" dirty="0"/>
          </a:p>
        </p:txBody>
      </p:sp>
      <p:pic>
        <p:nvPicPr>
          <p:cNvPr id="168" name="Google Shape;168;p30" descr="Black and white upward shot of Golden Gate Bridge"/>
          <p:cNvPicPr preferRelativeResize="0"/>
          <p:nvPr/>
        </p:nvPicPr>
        <p:blipFill rotWithShape="1">
          <a:blip r:embed="rId4">
            <a:alphaModFix/>
          </a:blip>
          <a:srcRect l="19071" t="9" r="4853"/>
          <a:stretch/>
        </p:blipFill>
        <p:spPr>
          <a:xfrm>
            <a:off x="3274676" y="0"/>
            <a:ext cx="5869325" cy="514350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7"/>
          <p:cNvSpPr txBox="1">
            <a:spLocks noGrp="1"/>
          </p:cNvSpPr>
          <p:nvPr>
            <p:ph type="title"/>
          </p:nvPr>
        </p:nvSpPr>
        <p:spPr>
          <a:xfrm>
            <a:off x="155850" y="114166"/>
            <a:ext cx="8832300" cy="8340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sz="3000" dirty="0"/>
              <a:t>Sources</a:t>
            </a:r>
            <a:endParaRPr sz="3000" dirty="0"/>
          </a:p>
        </p:txBody>
      </p:sp>
      <p:sp>
        <p:nvSpPr>
          <p:cNvPr id="5" name="TextBox 4">
            <a:extLst>
              <a:ext uri="{FF2B5EF4-FFF2-40B4-BE49-F238E27FC236}">
                <a16:creationId xmlns:a16="http://schemas.microsoft.com/office/drawing/2014/main" id="{7D6A56CB-3ABC-CDF2-3AE8-14BF185AAB2E}"/>
              </a:ext>
            </a:extLst>
          </p:cNvPr>
          <p:cNvSpPr txBox="1"/>
          <p:nvPr/>
        </p:nvSpPr>
        <p:spPr>
          <a:xfrm>
            <a:off x="369667" y="1268105"/>
            <a:ext cx="8618483" cy="1815882"/>
          </a:xfrm>
          <a:prstGeom prst="rect">
            <a:avLst/>
          </a:prstGeom>
          <a:noFill/>
        </p:spPr>
        <p:txBody>
          <a:bodyPr wrap="square">
            <a:spAutoFit/>
          </a:bodyPr>
          <a:lstStyle/>
          <a:p>
            <a:r>
              <a:rPr lang="en-US" dirty="0">
                <a:solidFill>
                  <a:schemeClr val="tx1"/>
                </a:solidFill>
              </a:rPr>
              <a:t>1. </a:t>
            </a:r>
            <a:r>
              <a:rPr lang="en-US" dirty="0">
                <a:solidFill>
                  <a:schemeClr val="tx1"/>
                </a:solidFill>
                <a:hlinkClick r:id="rId3"/>
              </a:rPr>
              <a:t>https://www.straitstimes.com/life/travel/bangkok-tokyo-and-bali-are-top-year-end-destinations-among-singapore-travellers</a:t>
            </a:r>
            <a:r>
              <a:rPr lang="en-US" dirty="0">
                <a:solidFill>
                  <a:schemeClr val="tx1"/>
                </a:solidFill>
              </a:rPr>
              <a:t>  </a:t>
            </a:r>
          </a:p>
          <a:p>
            <a:r>
              <a:rPr lang="en-US" dirty="0">
                <a:solidFill>
                  <a:schemeClr val="tx1"/>
                </a:solidFill>
              </a:rPr>
              <a:t>2. </a:t>
            </a:r>
            <a:r>
              <a:rPr lang="en-US" dirty="0">
                <a:solidFill>
                  <a:schemeClr val="tx1"/>
                </a:solidFill>
                <a:hlinkClick r:id="rId4"/>
              </a:rPr>
              <a:t>https://www.travelandleisureasia.com/sg/news/year-end-travel-destinations-among-singapore-travellers/</a:t>
            </a:r>
            <a:r>
              <a:rPr lang="en-US" dirty="0">
                <a:solidFill>
                  <a:schemeClr val="tx1"/>
                </a:solidFill>
              </a:rPr>
              <a:t>  </a:t>
            </a:r>
          </a:p>
          <a:p>
            <a:r>
              <a:rPr lang="en-US" dirty="0">
                <a:solidFill>
                  <a:schemeClr val="tx1"/>
                </a:solidFill>
              </a:rPr>
              <a:t>3. </a:t>
            </a:r>
            <a:r>
              <a:rPr lang="en-US" dirty="0">
                <a:solidFill>
                  <a:schemeClr val="tx1"/>
                </a:solidFill>
                <a:hlinkClick r:id="rId5"/>
              </a:rPr>
              <a:t>https://www.straitstimes.com/singapore/singapore-will-lift-remaining-covid-19-border-restrictions-from-feb-13</a:t>
            </a:r>
            <a:endParaRPr lang="en-US" dirty="0">
              <a:solidFill>
                <a:schemeClr val="tx1"/>
              </a:solidFill>
            </a:endParaRPr>
          </a:p>
          <a:p>
            <a:r>
              <a:rPr lang="en-US" dirty="0">
                <a:solidFill>
                  <a:schemeClr val="tx1"/>
                </a:solidFill>
              </a:rPr>
              <a:t>4. </a:t>
            </a:r>
            <a:r>
              <a:rPr lang="en-US" dirty="0">
                <a:solidFill>
                  <a:schemeClr val="tx1"/>
                </a:solidFill>
                <a:hlinkClick r:id="rId6"/>
              </a:rPr>
              <a:t>https://www.expedia.com.sg/stories/press/expedia-66-of-singapore-travellers-prioritise-experiences-and-travel-over-things-in-life-post-pandemic/</a:t>
            </a:r>
            <a:r>
              <a:rPr lang="en-US" dirty="0">
                <a:solidFill>
                  <a:schemeClr val="tx1"/>
                </a:solidFill>
              </a:rPr>
              <a:t> </a:t>
            </a:r>
          </a:p>
          <a:p>
            <a:r>
              <a:rPr lang="en-US" dirty="0">
                <a:solidFill>
                  <a:schemeClr val="tx1"/>
                </a:solidFill>
              </a:rPr>
              <a:t>5. </a:t>
            </a:r>
            <a:r>
              <a:rPr lang="en-US" dirty="0">
                <a:solidFill>
                  <a:schemeClr val="tx1"/>
                </a:solidFill>
                <a:hlinkClick r:id="rId7"/>
              </a:rPr>
              <a:t>https://www.v7labs.com/blog/transfer-learning-guide#h2</a:t>
            </a:r>
            <a:r>
              <a:rPr lang="en-US" dirty="0">
                <a:solidFill>
                  <a:schemeClr val="tx1"/>
                </a:solidFill>
              </a:rPr>
              <a:t> </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4"/>
          <p:cNvSpPr txBox="1">
            <a:spLocks noGrp="1"/>
          </p:cNvSpPr>
          <p:nvPr>
            <p:ph type="title"/>
          </p:nvPr>
        </p:nvSpPr>
        <p:spPr>
          <a:xfrm>
            <a:off x="460950" y="215525"/>
            <a:ext cx="8222100" cy="1012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sz="3600" dirty="0"/>
              <a:t>Agenda</a:t>
            </a:r>
            <a:endParaRPr sz="3400" dirty="0"/>
          </a:p>
        </p:txBody>
      </p:sp>
      <p:sp>
        <p:nvSpPr>
          <p:cNvPr id="68" name="Google Shape;68;p14"/>
          <p:cNvSpPr txBox="1"/>
          <p:nvPr/>
        </p:nvSpPr>
        <p:spPr>
          <a:xfrm>
            <a:off x="746250" y="1418900"/>
            <a:ext cx="8135100" cy="2954625"/>
          </a:xfrm>
          <a:prstGeom prst="rect">
            <a:avLst/>
          </a:prstGeom>
          <a:noFill/>
          <a:ln>
            <a:noFill/>
          </a:ln>
        </p:spPr>
        <p:txBody>
          <a:bodyPr spcFirstLastPara="1" wrap="square" lIns="91425" tIns="91425" rIns="91425" bIns="91425" anchor="t" anchorCtr="0">
            <a:spAutoFit/>
          </a:bodyPr>
          <a:lstStyle/>
          <a:p>
            <a:pPr marL="457200" lvl="0" indent="-355600" algn="l" rtl="0">
              <a:spcBef>
                <a:spcPts val="0"/>
              </a:spcBef>
              <a:spcAft>
                <a:spcPts val="0"/>
              </a:spcAft>
              <a:buClr>
                <a:schemeClr val="dk1"/>
              </a:buClr>
              <a:buSzPts val="2000"/>
              <a:buFont typeface="Roboto"/>
              <a:buAutoNum type="arabicPeriod"/>
            </a:pPr>
            <a:r>
              <a:rPr lang="en" sz="2000" dirty="0">
                <a:solidFill>
                  <a:schemeClr val="dk1"/>
                </a:solidFill>
                <a:latin typeface="Roboto"/>
                <a:ea typeface="Roboto"/>
                <a:cs typeface="Roboto"/>
                <a:sym typeface="Roboto"/>
              </a:rPr>
              <a:t>Problem Statement</a:t>
            </a:r>
            <a:endParaRPr sz="2000" dirty="0">
              <a:solidFill>
                <a:schemeClr val="dk1"/>
              </a:solidFill>
              <a:latin typeface="Roboto"/>
              <a:ea typeface="Roboto"/>
              <a:cs typeface="Roboto"/>
              <a:sym typeface="Roboto"/>
            </a:endParaRPr>
          </a:p>
          <a:p>
            <a:pPr marL="0" lvl="0" indent="0" algn="l" rtl="0">
              <a:spcBef>
                <a:spcPts val="0"/>
              </a:spcBef>
              <a:spcAft>
                <a:spcPts val="0"/>
              </a:spcAft>
              <a:buNone/>
            </a:pPr>
            <a:endParaRPr sz="2000" dirty="0">
              <a:solidFill>
                <a:schemeClr val="dk1"/>
              </a:solidFill>
              <a:latin typeface="Roboto"/>
              <a:ea typeface="Roboto"/>
              <a:cs typeface="Roboto"/>
              <a:sym typeface="Roboto"/>
            </a:endParaRPr>
          </a:p>
          <a:p>
            <a:pPr marL="101600" lvl="0" algn="l" rtl="0">
              <a:spcBef>
                <a:spcPts val="0"/>
              </a:spcBef>
              <a:spcAft>
                <a:spcPts val="0"/>
              </a:spcAft>
              <a:buClr>
                <a:schemeClr val="dk1"/>
              </a:buClr>
              <a:buSzPts val="2000"/>
            </a:pPr>
            <a:r>
              <a:rPr lang="en" sz="2000" dirty="0">
                <a:solidFill>
                  <a:schemeClr val="dk1"/>
                </a:solidFill>
                <a:latin typeface="Roboto"/>
                <a:ea typeface="Roboto"/>
                <a:cs typeface="Roboto"/>
                <a:sym typeface="Roboto"/>
              </a:rPr>
              <a:t>2.  Data Pre-processing + EDA</a:t>
            </a:r>
            <a:endParaRPr sz="2000" dirty="0">
              <a:solidFill>
                <a:schemeClr val="dk1"/>
              </a:solidFill>
              <a:latin typeface="Roboto"/>
              <a:ea typeface="Roboto"/>
              <a:cs typeface="Roboto"/>
              <a:sym typeface="Roboto"/>
            </a:endParaRPr>
          </a:p>
          <a:p>
            <a:pPr marL="101600" lvl="0" algn="l" rtl="0">
              <a:spcBef>
                <a:spcPts val="0"/>
              </a:spcBef>
              <a:spcAft>
                <a:spcPts val="0"/>
              </a:spcAft>
              <a:buClr>
                <a:schemeClr val="dk1"/>
              </a:buClr>
              <a:buSzPts val="2000"/>
            </a:pPr>
            <a:endParaRPr lang="en" sz="2000" dirty="0">
              <a:solidFill>
                <a:schemeClr val="dk1"/>
              </a:solidFill>
              <a:latin typeface="Roboto"/>
              <a:ea typeface="Roboto"/>
              <a:cs typeface="Roboto"/>
              <a:sym typeface="Roboto"/>
            </a:endParaRPr>
          </a:p>
          <a:p>
            <a:pPr marL="101600" lvl="0" algn="l" rtl="0">
              <a:spcBef>
                <a:spcPts val="0"/>
              </a:spcBef>
              <a:spcAft>
                <a:spcPts val="0"/>
              </a:spcAft>
              <a:buClr>
                <a:schemeClr val="dk1"/>
              </a:buClr>
              <a:buSzPts val="2000"/>
            </a:pPr>
            <a:r>
              <a:rPr lang="en" sz="2000" dirty="0">
                <a:solidFill>
                  <a:schemeClr val="dk1"/>
                </a:solidFill>
                <a:latin typeface="Roboto"/>
                <a:ea typeface="Roboto"/>
                <a:cs typeface="Roboto"/>
                <a:sym typeface="Roboto"/>
              </a:rPr>
              <a:t>3.  Data Modelling</a:t>
            </a:r>
            <a:endParaRPr sz="2000" dirty="0">
              <a:solidFill>
                <a:schemeClr val="dk1"/>
              </a:solidFill>
              <a:latin typeface="Roboto"/>
              <a:ea typeface="Roboto"/>
              <a:cs typeface="Roboto"/>
              <a:sym typeface="Roboto"/>
            </a:endParaRPr>
          </a:p>
          <a:p>
            <a:pPr marL="101600" lvl="0" algn="l" rtl="0">
              <a:spcBef>
                <a:spcPts val="0"/>
              </a:spcBef>
              <a:spcAft>
                <a:spcPts val="0"/>
              </a:spcAft>
              <a:buClr>
                <a:schemeClr val="dk1"/>
              </a:buClr>
              <a:buSzPts val="2000"/>
            </a:pPr>
            <a:endParaRPr lang="en" sz="2000" dirty="0">
              <a:solidFill>
                <a:schemeClr val="dk1"/>
              </a:solidFill>
              <a:latin typeface="Roboto"/>
              <a:ea typeface="Roboto"/>
              <a:cs typeface="Roboto"/>
              <a:sym typeface="Roboto"/>
            </a:endParaRPr>
          </a:p>
          <a:p>
            <a:pPr marL="101600" lvl="0" algn="l" rtl="0">
              <a:spcBef>
                <a:spcPts val="0"/>
              </a:spcBef>
              <a:spcAft>
                <a:spcPts val="0"/>
              </a:spcAft>
              <a:buClr>
                <a:schemeClr val="dk1"/>
              </a:buClr>
              <a:buSzPts val="2000"/>
            </a:pPr>
            <a:r>
              <a:rPr lang="en" sz="2000" dirty="0">
                <a:solidFill>
                  <a:schemeClr val="dk1"/>
                </a:solidFill>
                <a:latin typeface="Roboto"/>
                <a:ea typeface="Roboto"/>
                <a:cs typeface="Roboto"/>
                <a:sym typeface="Roboto"/>
              </a:rPr>
              <a:t>4.  Results</a:t>
            </a:r>
            <a:endParaRPr sz="2000" dirty="0">
              <a:solidFill>
                <a:schemeClr val="dk1"/>
              </a:solidFill>
              <a:latin typeface="Roboto"/>
              <a:ea typeface="Roboto"/>
              <a:cs typeface="Roboto"/>
              <a:sym typeface="Roboto"/>
            </a:endParaRPr>
          </a:p>
          <a:p>
            <a:pPr marL="101600" lvl="0" algn="l" rtl="0">
              <a:spcBef>
                <a:spcPts val="0"/>
              </a:spcBef>
              <a:spcAft>
                <a:spcPts val="0"/>
              </a:spcAft>
              <a:buClr>
                <a:schemeClr val="dk1"/>
              </a:buClr>
              <a:buSzPts val="2000"/>
            </a:pPr>
            <a:endParaRPr lang="en" sz="2000" dirty="0">
              <a:solidFill>
                <a:schemeClr val="dk1"/>
              </a:solidFill>
              <a:latin typeface="Roboto"/>
              <a:ea typeface="Roboto"/>
              <a:cs typeface="Roboto"/>
              <a:sym typeface="Roboto"/>
            </a:endParaRPr>
          </a:p>
          <a:p>
            <a:pPr marL="101600" lvl="0" algn="l" rtl="0">
              <a:spcBef>
                <a:spcPts val="0"/>
              </a:spcBef>
              <a:spcAft>
                <a:spcPts val="0"/>
              </a:spcAft>
              <a:buClr>
                <a:schemeClr val="dk1"/>
              </a:buClr>
              <a:buSzPts val="2000"/>
            </a:pPr>
            <a:r>
              <a:rPr lang="en" sz="2000" dirty="0">
                <a:solidFill>
                  <a:schemeClr val="dk1"/>
                </a:solidFill>
                <a:latin typeface="Roboto"/>
                <a:ea typeface="Roboto"/>
                <a:cs typeface="Roboto"/>
                <a:sym typeface="Roboto"/>
              </a:rPr>
              <a:t>5.  Conclusion and Recommendations</a:t>
            </a:r>
            <a:endParaRPr sz="2000" dirty="0">
              <a:solidFill>
                <a:schemeClr val="dk1"/>
              </a:solidFill>
              <a:latin typeface="Roboto"/>
              <a:ea typeface="Roboto"/>
              <a:cs typeface="Roboto"/>
              <a:sym typeface="Roboto"/>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311700" y="99726"/>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dirty="0"/>
              <a:t>Problem Statement</a:t>
            </a:r>
            <a:endParaRPr dirty="0"/>
          </a:p>
        </p:txBody>
      </p:sp>
      <p:sp>
        <p:nvSpPr>
          <p:cNvPr id="74" name="Google Shape;74;p15"/>
          <p:cNvSpPr txBox="1">
            <a:spLocks noGrp="1"/>
          </p:cNvSpPr>
          <p:nvPr>
            <p:ph type="body" idx="1"/>
          </p:nvPr>
        </p:nvSpPr>
        <p:spPr>
          <a:xfrm>
            <a:off x="311700" y="672426"/>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Clr>
                <a:schemeClr val="dk1"/>
              </a:buClr>
              <a:buSzPts val="1800"/>
              <a:buChar char="-"/>
            </a:pPr>
            <a:r>
              <a:rPr lang="en" dirty="0">
                <a:solidFill>
                  <a:schemeClr val="dk1"/>
                </a:solidFill>
              </a:rPr>
              <a:t>Singapore lifts remaining Covid-19 pre-departure testing measures in Feb 2023</a:t>
            </a:r>
          </a:p>
          <a:p>
            <a:pPr marL="457200" lvl="0" indent="-342900" algn="l" rtl="0">
              <a:spcBef>
                <a:spcPts val="0"/>
              </a:spcBef>
              <a:spcAft>
                <a:spcPts val="0"/>
              </a:spcAft>
              <a:buClr>
                <a:schemeClr val="dk1"/>
              </a:buClr>
              <a:buSzPts val="1800"/>
              <a:buChar char="-"/>
            </a:pPr>
            <a:endParaRPr lang="en" dirty="0">
              <a:solidFill>
                <a:schemeClr val="dk1"/>
              </a:solidFill>
            </a:endParaRPr>
          </a:p>
          <a:p>
            <a:pPr marL="457200" lvl="0" indent="-342900" algn="l" rtl="0">
              <a:spcBef>
                <a:spcPts val="0"/>
              </a:spcBef>
              <a:spcAft>
                <a:spcPts val="0"/>
              </a:spcAft>
              <a:buClr>
                <a:schemeClr val="dk1"/>
              </a:buClr>
              <a:buSzPts val="1800"/>
              <a:buChar char="-"/>
            </a:pPr>
            <a:r>
              <a:rPr lang="en-US" dirty="0">
                <a:solidFill>
                  <a:schemeClr val="dk1"/>
                </a:solidFill>
              </a:rPr>
              <a:t>Surge in Travel bookings and holidays among Singaporeans</a:t>
            </a:r>
          </a:p>
          <a:p>
            <a:pPr marL="457200" lvl="0" indent="-342900" algn="l" rtl="0">
              <a:spcBef>
                <a:spcPts val="0"/>
              </a:spcBef>
              <a:spcAft>
                <a:spcPts val="0"/>
              </a:spcAft>
              <a:buClr>
                <a:schemeClr val="dk1"/>
              </a:buClr>
              <a:buSzPts val="1800"/>
              <a:buChar char="-"/>
            </a:pPr>
            <a:endParaRPr lang="en-US" dirty="0">
              <a:solidFill>
                <a:schemeClr val="dk1"/>
              </a:solidFill>
            </a:endParaRPr>
          </a:p>
          <a:p>
            <a:pPr marL="457200" lvl="0" indent="-342900" algn="l" rtl="0">
              <a:spcBef>
                <a:spcPts val="0"/>
              </a:spcBef>
              <a:spcAft>
                <a:spcPts val="0"/>
              </a:spcAft>
              <a:buClr>
                <a:schemeClr val="dk1"/>
              </a:buClr>
              <a:buSzPts val="1800"/>
              <a:buChar char="-"/>
            </a:pPr>
            <a:r>
              <a:rPr lang="en-US" dirty="0">
                <a:solidFill>
                  <a:schemeClr val="dk1"/>
                </a:solidFill>
              </a:rPr>
              <a:t>Assist Marketing and Operations team in an online local travel technology agency to digitalize their travel promotion packages by training of ML model</a:t>
            </a:r>
          </a:p>
          <a:p>
            <a:pPr marL="457200" lvl="0" indent="-342900" algn="l" rtl="0">
              <a:spcBef>
                <a:spcPts val="0"/>
              </a:spcBef>
              <a:spcAft>
                <a:spcPts val="0"/>
              </a:spcAft>
              <a:buClr>
                <a:schemeClr val="dk1"/>
              </a:buClr>
              <a:buSzPts val="1800"/>
              <a:buChar char="-"/>
            </a:pPr>
            <a:endParaRPr lang="en-US" dirty="0">
              <a:solidFill>
                <a:schemeClr val="dk1"/>
              </a:solidFill>
            </a:endParaRPr>
          </a:p>
          <a:p>
            <a:pPr marL="457200" lvl="0" indent="-342900" algn="l" rtl="0">
              <a:spcBef>
                <a:spcPts val="0"/>
              </a:spcBef>
              <a:spcAft>
                <a:spcPts val="0"/>
              </a:spcAft>
              <a:buClr>
                <a:schemeClr val="dk1"/>
              </a:buClr>
              <a:buSzPts val="1800"/>
              <a:buChar char="-"/>
            </a:pPr>
            <a:r>
              <a:rPr lang="en-US" dirty="0">
                <a:solidFill>
                  <a:schemeClr val="dk1"/>
                </a:solidFill>
              </a:rPr>
              <a:t>Collection of Subreddit travel posts for feedback analysis</a:t>
            </a:r>
          </a:p>
          <a:p>
            <a:pPr marL="457200" lvl="0" indent="-342900" algn="l" rtl="0">
              <a:spcBef>
                <a:spcPts val="0"/>
              </a:spcBef>
              <a:spcAft>
                <a:spcPts val="0"/>
              </a:spcAft>
              <a:buClr>
                <a:schemeClr val="dk1"/>
              </a:buClr>
              <a:buSzPts val="1800"/>
              <a:buChar char="-"/>
            </a:pPr>
            <a:endParaRPr lang="en-US" dirty="0">
              <a:solidFill>
                <a:schemeClr val="dk1"/>
              </a:solidFill>
            </a:endParaRPr>
          </a:p>
          <a:p>
            <a:pPr marL="457200" lvl="0" indent="-342900" algn="l" rtl="0">
              <a:spcBef>
                <a:spcPts val="0"/>
              </a:spcBef>
              <a:spcAft>
                <a:spcPts val="0"/>
              </a:spcAft>
              <a:buClr>
                <a:schemeClr val="dk1"/>
              </a:buClr>
              <a:buSzPts val="1800"/>
              <a:buChar char="-"/>
            </a:pPr>
            <a:endParaRPr dirty="0">
              <a:solidFill>
                <a:schemeClr val="dk1"/>
              </a:solidFill>
            </a:endParaRPr>
          </a:p>
          <a:p>
            <a:pPr marL="457200" lvl="0" indent="-342900" algn="l" rtl="0">
              <a:spcBef>
                <a:spcPts val="0"/>
              </a:spcBef>
              <a:spcAft>
                <a:spcPts val="0"/>
              </a:spcAft>
              <a:buClr>
                <a:schemeClr val="dk1"/>
              </a:buClr>
              <a:buSzPts val="1800"/>
              <a:buChar char="-"/>
            </a:pPr>
            <a:endParaRPr dirty="0">
              <a:solidFill>
                <a:schemeClr val="dk1"/>
              </a:solidFill>
            </a:endParaRPr>
          </a:p>
        </p:txBody>
      </p:sp>
      <p:pic>
        <p:nvPicPr>
          <p:cNvPr id="75" name="Google Shape;75;p15"/>
          <p:cNvPicPr preferRelativeResize="0"/>
          <p:nvPr/>
        </p:nvPicPr>
        <p:blipFill>
          <a:blip r:embed="rId3">
            <a:alphaModFix/>
          </a:blip>
          <a:stretch>
            <a:fillRect/>
          </a:stretch>
        </p:blipFill>
        <p:spPr>
          <a:xfrm>
            <a:off x="7021875" y="3752200"/>
            <a:ext cx="1932949" cy="1296724"/>
          </a:xfrm>
          <a:prstGeom prst="rect">
            <a:avLst/>
          </a:prstGeom>
          <a:noFill/>
          <a:ln>
            <a:noFill/>
          </a:ln>
        </p:spPr>
      </p:pic>
      <p:pic>
        <p:nvPicPr>
          <p:cNvPr id="2" name="Picture 1">
            <a:extLst>
              <a:ext uri="{FF2B5EF4-FFF2-40B4-BE49-F238E27FC236}">
                <a16:creationId xmlns:a16="http://schemas.microsoft.com/office/drawing/2014/main" id="{B210BEA0-3225-E285-4248-9253F404BD6C}"/>
              </a:ext>
            </a:extLst>
          </p:cNvPr>
          <p:cNvPicPr>
            <a:picLocks noChangeAspect="1"/>
          </p:cNvPicPr>
          <p:nvPr/>
        </p:nvPicPr>
        <p:blipFill>
          <a:blip r:embed="rId4"/>
          <a:stretch>
            <a:fillRect/>
          </a:stretch>
        </p:blipFill>
        <p:spPr>
          <a:xfrm>
            <a:off x="189176" y="3705390"/>
            <a:ext cx="2593428" cy="1343534"/>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pic>
        <p:nvPicPr>
          <p:cNvPr id="7" name="Picture 6">
            <a:extLst>
              <a:ext uri="{FF2B5EF4-FFF2-40B4-BE49-F238E27FC236}">
                <a16:creationId xmlns:a16="http://schemas.microsoft.com/office/drawing/2014/main" id="{18E7BD9F-6219-0D4B-D980-05E3F964A151}"/>
              </a:ext>
            </a:extLst>
          </p:cNvPr>
          <p:cNvPicPr>
            <a:picLocks noChangeAspect="1"/>
          </p:cNvPicPr>
          <p:nvPr/>
        </p:nvPicPr>
        <p:blipFill>
          <a:blip r:embed="rId3"/>
          <a:stretch>
            <a:fillRect/>
          </a:stretch>
        </p:blipFill>
        <p:spPr>
          <a:xfrm>
            <a:off x="176807" y="135604"/>
            <a:ext cx="5316921" cy="938803"/>
          </a:xfrm>
          <a:prstGeom prst="rect">
            <a:avLst/>
          </a:prstGeom>
        </p:spPr>
      </p:pic>
      <p:pic>
        <p:nvPicPr>
          <p:cNvPr id="17" name="Picture 16" descr="Graphical user interface&#10;&#10;Description automatically generated with low confidence">
            <a:extLst>
              <a:ext uri="{FF2B5EF4-FFF2-40B4-BE49-F238E27FC236}">
                <a16:creationId xmlns:a16="http://schemas.microsoft.com/office/drawing/2014/main" id="{5051B8E3-9F47-0DAD-1D09-25916D75482E}"/>
              </a:ext>
            </a:extLst>
          </p:cNvPr>
          <p:cNvPicPr>
            <a:picLocks noChangeAspect="1"/>
          </p:cNvPicPr>
          <p:nvPr/>
        </p:nvPicPr>
        <p:blipFill>
          <a:blip r:embed="rId4"/>
          <a:stretch>
            <a:fillRect/>
          </a:stretch>
        </p:blipFill>
        <p:spPr>
          <a:xfrm>
            <a:off x="176806" y="1131113"/>
            <a:ext cx="5316921" cy="989234"/>
          </a:xfrm>
          <a:prstGeom prst="rect">
            <a:avLst/>
          </a:prstGeom>
        </p:spPr>
      </p:pic>
      <p:sp>
        <p:nvSpPr>
          <p:cNvPr id="19" name="Google Shape;74;p15">
            <a:extLst>
              <a:ext uri="{FF2B5EF4-FFF2-40B4-BE49-F238E27FC236}">
                <a16:creationId xmlns:a16="http://schemas.microsoft.com/office/drawing/2014/main" id="{103F99CE-A5B7-D0FC-7E70-8C3A3D93BC51}"/>
              </a:ext>
            </a:extLst>
          </p:cNvPr>
          <p:cNvSpPr txBox="1">
            <a:spLocks noGrp="1"/>
          </p:cNvSpPr>
          <p:nvPr>
            <p:ph type="body" idx="1"/>
          </p:nvPr>
        </p:nvSpPr>
        <p:spPr>
          <a:xfrm>
            <a:off x="5606716" y="323946"/>
            <a:ext cx="3219348" cy="2765080"/>
          </a:xfrm>
          <a:prstGeom prst="rect">
            <a:avLst/>
          </a:prstGeom>
        </p:spPr>
        <p:txBody>
          <a:bodyPr spcFirstLastPara="1" wrap="square" lIns="91425" tIns="91425" rIns="91425" bIns="91425" anchor="t" anchorCtr="0">
            <a:normAutofit/>
          </a:bodyPr>
          <a:lstStyle/>
          <a:p>
            <a:pPr marL="114300" lvl="0" indent="0" algn="l" rtl="0">
              <a:spcBef>
                <a:spcPts val="0"/>
              </a:spcBef>
              <a:spcAft>
                <a:spcPts val="0"/>
              </a:spcAft>
              <a:buClr>
                <a:schemeClr val="dk1"/>
              </a:buClr>
              <a:buSzPts val="1800"/>
              <a:buNone/>
            </a:pPr>
            <a:r>
              <a:rPr lang="en" b="1" dirty="0">
                <a:solidFill>
                  <a:schemeClr val="dk1"/>
                </a:solidFill>
              </a:rPr>
              <a:t>Why Select Subreddit of these countries?</a:t>
            </a:r>
          </a:p>
          <a:p>
            <a:pPr marL="114300" lvl="0" indent="0" algn="l" rtl="0">
              <a:spcBef>
                <a:spcPts val="0"/>
              </a:spcBef>
              <a:spcAft>
                <a:spcPts val="0"/>
              </a:spcAft>
              <a:buClr>
                <a:schemeClr val="dk1"/>
              </a:buClr>
              <a:buSzPts val="1800"/>
              <a:buNone/>
            </a:pPr>
            <a:r>
              <a:rPr lang="en" b="1" dirty="0">
                <a:solidFill>
                  <a:schemeClr val="dk1"/>
                </a:solidFill>
              </a:rPr>
              <a:t>- “Recent study from the Expedia Team showed that 66% of Singaporeans prioritize experiences and travel over things in life Post Covid-19 Pandemic”</a:t>
            </a:r>
          </a:p>
          <a:p>
            <a:pPr marL="457200" lvl="0" indent="-342900" algn="l" rtl="0">
              <a:spcBef>
                <a:spcPts val="0"/>
              </a:spcBef>
              <a:spcAft>
                <a:spcPts val="0"/>
              </a:spcAft>
              <a:buClr>
                <a:schemeClr val="dk1"/>
              </a:buClr>
              <a:buSzPts val="1800"/>
              <a:buChar char="-"/>
            </a:pPr>
            <a:endParaRPr dirty="0">
              <a:solidFill>
                <a:schemeClr val="dk1"/>
              </a:solidFill>
            </a:endParaRPr>
          </a:p>
          <a:p>
            <a:pPr marL="457200" lvl="0" indent="-342900" algn="l" rtl="0">
              <a:spcBef>
                <a:spcPts val="0"/>
              </a:spcBef>
              <a:spcAft>
                <a:spcPts val="0"/>
              </a:spcAft>
              <a:buClr>
                <a:schemeClr val="dk1"/>
              </a:buClr>
              <a:buSzPts val="1800"/>
              <a:buChar char="-"/>
            </a:pPr>
            <a:endParaRPr dirty="0">
              <a:solidFill>
                <a:schemeClr val="dk1"/>
              </a:solidFill>
            </a:endParaRPr>
          </a:p>
        </p:txBody>
      </p:sp>
      <p:pic>
        <p:nvPicPr>
          <p:cNvPr id="22" name="Picture 21">
            <a:extLst>
              <a:ext uri="{FF2B5EF4-FFF2-40B4-BE49-F238E27FC236}">
                <a16:creationId xmlns:a16="http://schemas.microsoft.com/office/drawing/2014/main" id="{3C346CF4-635C-9983-BDC0-CBF21B2E9333}"/>
              </a:ext>
            </a:extLst>
          </p:cNvPr>
          <p:cNvPicPr>
            <a:picLocks noChangeAspect="1"/>
          </p:cNvPicPr>
          <p:nvPr/>
        </p:nvPicPr>
        <p:blipFill>
          <a:blip r:embed="rId5"/>
          <a:stretch>
            <a:fillRect/>
          </a:stretch>
        </p:blipFill>
        <p:spPr>
          <a:xfrm>
            <a:off x="176806" y="2177053"/>
            <a:ext cx="5337710" cy="1354423"/>
          </a:xfrm>
          <a:prstGeom prst="rect">
            <a:avLst/>
          </a:prstGeom>
        </p:spPr>
      </p:pic>
      <p:sp>
        <p:nvSpPr>
          <p:cNvPr id="23" name="Google Shape;74;p15">
            <a:extLst>
              <a:ext uri="{FF2B5EF4-FFF2-40B4-BE49-F238E27FC236}">
                <a16:creationId xmlns:a16="http://schemas.microsoft.com/office/drawing/2014/main" id="{BEE26F37-79E3-9A46-3857-634D5D3ED8F2}"/>
              </a:ext>
            </a:extLst>
          </p:cNvPr>
          <p:cNvSpPr txBox="1">
            <a:spLocks/>
          </p:cNvSpPr>
          <p:nvPr/>
        </p:nvSpPr>
        <p:spPr>
          <a:xfrm>
            <a:off x="176806" y="4634122"/>
            <a:ext cx="8536270" cy="324403"/>
          </a:xfrm>
          <a:prstGeom prst="rect">
            <a:avLst/>
          </a:prstGeom>
          <a:noFill/>
          <a:ln>
            <a:noFill/>
          </a:ln>
        </p:spPr>
        <p:txBody>
          <a:bodyPr spcFirstLastPara="1" wrap="square" lIns="91425" tIns="91425" rIns="91425" bIns="91425" anchor="t" anchorCtr="0">
            <a:normAutofit fontScale="47500" lnSpcReduction="20000"/>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accent3"/>
              </a:buClr>
              <a:buSzPts val="1800"/>
              <a:buFont typeface="Average"/>
              <a:buChar char="●"/>
              <a:defRPr sz="1800" b="0" i="0" u="none" strike="noStrike" cap="none">
                <a:solidFill>
                  <a:schemeClr val="accent3"/>
                </a:solidFill>
                <a:latin typeface="Average"/>
                <a:ea typeface="Average"/>
                <a:cs typeface="Average"/>
                <a:sym typeface="Average"/>
              </a:defRPr>
            </a:lvl1pPr>
            <a:lvl2pPr marL="914400" marR="0" lvl="1" indent="-317500" algn="l" rtl="0">
              <a:lnSpc>
                <a:spcPct val="115000"/>
              </a:lnSpc>
              <a:spcBef>
                <a:spcPts val="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2pPr>
            <a:lvl3pPr marL="1371600" marR="0" lvl="2" indent="-317500" algn="l" rtl="0">
              <a:lnSpc>
                <a:spcPct val="115000"/>
              </a:lnSpc>
              <a:spcBef>
                <a:spcPts val="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3pPr>
            <a:lvl4pPr marL="1828800" marR="0" lvl="3" indent="-317500" algn="l" rtl="0">
              <a:lnSpc>
                <a:spcPct val="115000"/>
              </a:lnSpc>
              <a:spcBef>
                <a:spcPts val="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4pPr>
            <a:lvl5pPr marL="2286000" marR="0" lvl="4" indent="-317500" algn="l" rtl="0">
              <a:lnSpc>
                <a:spcPct val="115000"/>
              </a:lnSpc>
              <a:spcBef>
                <a:spcPts val="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5pPr>
            <a:lvl6pPr marL="2743200" marR="0" lvl="5" indent="-317500" algn="l" rtl="0">
              <a:lnSpc>
                <a:spcPct val="115000"/>
              </a:lnSpc>
              <a:spcBef>
                <a:spcPts val="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6pPr>
            <a:lvl7pPr marL="3200400" marR="0" lvl="6" indent="-317500" algn="l" rtl="0">
              <a:lnSpc>
                <a:spcPct val="115000"/>
              </a:lnSpc>
              <a:spcBef>
                <a:spcPts val="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7pPr>
            <a:lvl8pPr marL="3657600" marR="0" lvl="7" indent="-317500" algn="l" rtl="0">
              <a:lnSpc>
                <a:spcPct val="115000"/>
              </a:lnSpc>
              <a:spcBef>
                <a:spcPts val="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8pPr>
            <a:lvl9pPr marL="4114800" marR="0" lvl="8" indent="-317500" algn="l" rtl="0">
              <a:lnSpc>
                <a:spcPct val="115000"/>
              </a:lnSpc>
              <a:spcBef>
                <a:spcPts val="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9pPr>
          </a:lstStyle>
          <a:p>
            <a:pPr marL="114300" indent="0">
              <a:buClr>
                <a:schemeClr val="dk1"/>
              </a:buClr>
              <a:buNone/>
            </a:pPr>
            <a:r>
              <a:rPr lang="en-SG" dirty="0">
                <a:solidFill>
                  <a:schemeClr val="dk1"/>
                </a:solidFill>
              </a:rPr>
              <a:t>Source: </a:t>
            </a:r>
            <a:r>
              <a:rPr lang="en-SG" dirty="0">
                <a:solidFill>
                  <a:schemeClr val="dk1"/>
                </a:solidFill>
                <a:hlinkClick r:id="rId6"/>
              </a:rPr>
              <a:t>https://www.expedia.com.sg/stories/press/expedia-66-of-singapore-travellers-prioritise-experiences-and-travel-over-things-in-life-post-pandemic/</a:t>
            </a:r>
            <a:r>
              <a:rPr lang="en-SG" dirty="0">
                <a:solidFill>
                  <a:schemeClr val="dk1"/>
                </a:solidFill>
              </a:rPr>
              <a:t> </a:t>
            </a:r>
          </a:p>
        </p:txBody>
      </p:sp>
      <p:sp>
        <p:nvSpPr>
          <p:cNvPr id="24" name="Rectangle 23">
            <a:extLst>
              <a:ext uri="{FF2B5EF4-FFF2-40B4-BE49-F238E27FC236}">
                <a16:creationId xmlns:a16="http://schemas.microsoft.com/office/drawing/2014/main" id="{74A2F32C-40E7-870B-350C-B225EEEE3047}"/>
              </a:ext>
            </a:extLst>
          </p:cNvPr>
          <p:cNvSpPr/>
          <p:nvPr/>
        </p:nvSpPr>
        <p:spPr>
          <a:xfrm>
            <a:off x="176806" y="2594968"/>
            <a:ext cx="2818642" cy="44143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55764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par>
                                <p:cTn id="8" presetID="9" presetClass="entr" presetSubtype="0"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dissolve">
                                      <p:cBhvr>
                                        <p:cTn id="10" dur="500"/>
                                        <p:tgtEl>
                                          <p:spTgt spid="17"/>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build="p"/>
      <p:bldP spid="2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Google Shape;80;p16"/>
          <p:cNvSpPr txBox="1">
            <a:spLocks noGrp="1"/>
          </p:cNvSpPr>
          <p:nvPr>
            <p:ph type="title"/>
          </p:nvPr>
        </p:nvSpPr>
        <p:spPr>
          <a:xfrm>
            <a:off x="311700" y="142875"/>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dirty="0"/>
              <a:t>Data Pre-processing</a:t>
            </a:r>
            <a:endParaRPr dirty="0"/>
          </a:p>
        </p:txBody>
      </p:sp>
      <p:graphicFrame>
        <p:nvGraphicFramePr>
          <p:cNvPr id="5" name="TextBox 5">
            <a:extLst>
              <a:ext uri="{FF2B5EF4-FFF2-40B4-BE49-F238E27FC236}">
                <a16:creationId xmlns:a16="http://schemas.microsoft.com/office/drawing/2014/main" id="{BBE356C8-CC95-C543-1926-F1AF8A569D41}"/>
              </a:ext>
            </a:extLst>
          </p:cNvPr>
          <p:cNvGraphicFramePr/>
          <p:nvPr>
            <p:extLst>
              <p:ext uri="{D42A27DB-BD31-4B8C-83A1-F6EECF244321}">
                <p14:modId xmlns:p14="http://schemas.microsoft.com/office/powerpoint/2010/main" val="2000445847"/>
              </p:ext>
            </p:extLst>
          </p:nvPr>
        </p:nvGraphicFramePr>
        <p:xfrm>
          <a:off x="1404248" y="715575"/>
          <a:ext cx="5863244" cy="410399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8"/>
          <p:cNvSpPr txBox="1">
            <a:spLocks noGrp="1"/>
          </p:cNvSpPr>
          <p:nvPr>
            <p:ph type="title"/>
          </p:nvPr>
        </p:nvSpPr>
        <p:spPr>
          <a:xfrm>
            <a:off x="155850" y="145700"/>
            <a:ext cx="8832300" cy="8340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sz="3000"/>
              <a:t>Uni-gram</a:t>
            </a:r>
            <a:endParaRPr sz="3000"/>
          </a:p>
        </p:txBody>
      </p:sp>
      <p:pic>
        <p:nvPicPr>
          <p:cNvPr id="2" name="Picture 1">
            <a:extLst>
              <a:ext uri="{FF2B5EF4-FFF2-40B4-BE49-F238E27FC236}">
                <a16:creationId xmlns:a16="http://schemas.microsoft.com/office/drawing/2014/main" id="{B07E8DC3-7805-D3D1-49BC-ADF34F7117A6}"/>
              </a:ext>
            </a:extLst>
          </p:cNvPr>
          <p:cNvPicPr>
            <a:picLocks noChangeAspect="1"/>
          </p:cNvPicPr>
          <p:nvPr/>
        </p:nvPicPr>
        <p:blipFill>
          <a:blip r:embed="rId3"/>
          <a:stretch>
            <a:fillRect/>
          </a:stretch>
        </p:blipFill>
        <p:spPr>
          <a:xfrm>
            <a:off x="700615" y="1085850"/>
            <a:ext cx="7901517" cy="3601924"/>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9"/>
          <p:cNvSpPr txBox="1">
            <a:spLocks noGrp="1"/>
          </p:cNvSpPr>
          <p:nvPr>
            <p:ph type="title"/>
          </p:nvPr>
        </p:nvSpPr>
        <p:spPr>
          <a:xfrm>
            <a:off x="311700" y="292850"/>
            <a:ext cx="8832300" cy="8340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sz="3000"/>
              <a:t>Bi-gram</a:t>
            </a:r>
            <a:endParaRPr sz="3000"/>
          </a:p>
        </p:txBody>
      </p:sp>
      <p:pic>
        <p:nvPicPr>
          <p:cNvPr id="2" name="Picture 1">
            <a:extLst>
              <a:ext uri="{FF2B5EF4-FFF2-40B4-BE49-F238E27FC236}">
                <a16:creationId xmlns:a16="http://schemas.microsoft.com/office/drawing/2014/main" id="{C5B5E59A-42D0-3CC8-7479-500377779E48}"/>
              </a:ext>
            </a:extLst>
          </p:cNvPr>
          <p:cNvPicPr>
            <a:picLocks noChangeAspect="1"/>
          </p:cNvPicPr>
          <p:nvPr/>
        </p:nvPicPr>
        <p:blipFill>
          <a:blip r:embed="rId3"/>
          <a:stretch>
            <a:fillRect/>
          </a:stretch>
        </p:blipFill>
        <p:spPr>
          <a:xfrm>
            <a:off x="668866" y="1126850"/>
            <a:ext cx="7594600" cy="3426832"/>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20"/>
          <p:cNvSpPr txBox="1">
            <a:spLocks noGrp="1"/>
          </p:cNvSpPr>
          <p:nvPr>
            <p:ph type="title"/>
          </p:nvPr>
        </p:nvSpPr>
        <p:spPr>
          <a:xfrm>
            <a:off x="155850" y="124700"/>
            <a:ext cx="8832300" cy="8340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sz="3000"/>
              <a:t>Word Count</a:t>
            </a:r>
            <a:endParaRPr sz="3000"/>
          </a:p>
        </p:txBody>
      </p:sp>
      <p:pic>
        <p:nvPicPr>
          <p:cNvPr id="104" name="Google Shape;104;p20"/>
          <p:cNvPicPr preferRelativeResize="0"/>
          <p:nvPr/>
        </p:nvPicPr>
        <p:blipFill>
          <a:blip r:embed="rId3">
            <a:alphaModFix/>
          </a:blip>
          <a:stretch>
            <a:fillRect/>
          </a:stretch>
        </p:blipFill>
        <p:spPr>
          <a:xfrm>
            <a:off x="2275500" y="1079575"/>
            <a:ext cx="5506100" cy="387999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21"/>
          <p:cNvSpPr txBox="1">
            <a:spLocks noGrp="1"/>
          </p:cNvSpPr>
          <p:nvPr>
            <p:ph type="title"/>
          </p:nvPr>
        </p:nvSpPr>
        <p:spPr>
          <a:xfrm>
            <a:off x="155850" y="0"/>
            <a:ext cx="8832300" cy="8340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sz="3000" dirty="0"/>
              <a:t>Data Modelling</a:t>
            </a:r>
            <a:endParaRPr sz="3000" dirty="0"/>
          </a:p>
        </p:txBody>
      </p:sp>
      <p:sp>
        <p:nvSpPr>
          <p:cNvPr id="3" name="TextBox 2">
            <a:extLst>
              <a:ext uri="{FF2B5EF4-FFF2-40B4-BE49-F238E27FC236}">
                <a16:creationId xmlns:a16="http://schemas.microsoft.com/office/drawing/2014/main" id="{46D6946D-5C96-DB14-C202-A162E065E785}"/>
              </a:ext>
            </a:extLst>
          </p:cNvPr>
          <p:cNvSpPr txBox="1"/>
          <p:nvPr/>
        </p:nvSpPr>
        <p:spPr>
          <a:xfrm>
            <a:off x="1040524" y="977462"/>
            <a:ext cx="7525407" cy="523220"/>
          </a:xfrm>
          <a:prstGeom prst="rect">
            <a:avLst/>
          </a:prstGeom>
          <a:noFill/>
        </p:spPr>
        <p:txBody>
          <a:bodyPr wrap="square" rtlCol="0">
            <a:spAutoFit/>
          </a:bodyPr>
          <a:lstStyle/>
          <a:p>
            <a:r>
              <a:rPr lang="en-US" b="1" dirty="0">
                <a:solidFill>
                  <a:schemeClr val="tx1"/>
                </a:solidFill>
                <a:latin typeface="Calibri" panose="020F0502020204030204" pitchFamily="34" charset="0"/>
                <a:cs typeface="Calibri" panose="020F0502020204030204" pitchFamily="34" charset="0"/>
              </a:rPr>
              <a:t>Goal</a:t>
            </a:r>
            <a:r>
              <a:rPr lang="en-US" dirty="0">
                <a:solidFill>
                  <a:schemeClr val="tx1"/>
                </a:solidFill>
                <a:latin typeface="Calibri" panose="020F0502020204030204" pitchFamily="34" charset="0"/>
                <a:cs typeface="Calibri" panose="020F0502020204030204" pitchFamily="34" charset="0"/>
              </a:rPr>
              <a:t>: To train a novel prototype NLP Classifier Model that can accurately classify under the correct subreddit categories in long-term for further fine-tuning and deployment</a:t>
            </a:r>
          </a:p>
        </p:txBody>
      </p:sp>
      <p:sp>
        <p:nvSpPr>
          <p:cNvPr id="4" name="Google Shape;131;p19">
            <a:extLst>
              <a:ext uri="{FF2B5EF4-FFF2-40B4-BE49-F238E27FC236}">
                <a16:creationId xmlns:a16="http://schemas.microsoft.com/office/drawing/2014/main" id="{38D6765D-6510-6E1E-0F9A-A2F19DC55246}"/>
              </a:ext>
            </a:extLst>
          </p:cNvPr>
          <p:cNvSpPr/>
          <p:nvPr/>
        </p:nvSpPr>
        <p:spPr>
          <a:xfrm>
            <a:off x="2198374" y="1891807"/>
            <a:ext cx="2158376" cy="1891916"/>
          </a:xfrm>
          <a:prstGeom prst="homePlate">
            <a:avLst>
              <a:gd name="adj" fmla="val 50000"/>
            </a:avLst>
          </a:prstGeom>
          <a:solidFill>
            <a:srgbClr val="0070C0"/>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b="1" dirty="0">
                <a:solidFill>
                  <a:srgbClr val="FFF2CC"/>
                </a:solidFill>
                <a:latin typeface="Roboto"/>
                <a:ea typeface="Roboto"/>
                <a:cs typeface="Roboto"/>
                <a:sym typeface="Roboto"/>
              </a:rPr>
              <a:t>Vectorization</a:t>
            </a:r>
          </a:p>
          <a:p>
            <a:pPr marL="0" lvl="0" indent="0" algn="ctr" rtl="0">
              <a:spcBef>
                <a:spcPts val="0"/>
              </a:spcBef>
              <a:spcAft>
                <a:spcPts val="0"/>
              </a:spcAft>
              <a:buNone/>
            </a:pPr>
            <a:endParaRPr lang="en-GB" sz="1200" b="1" dirty="0">
              <a:solidFill>
                <a:srgbClr val="FFF2CC"/>
              </a:solidFill>
              <a:latin typeface="Roboto"/>
              <a:ea typeface="Roboto"/>
              <a:cs typeface="Roboto"/>
              <a:sym typeface="Roboto"/>
            </a:endParaRPr>
          </a:p>
          <a:p>
            <a:pPr marL="171450" lvl="0" indent="-171450" rtl="0">
              <a:spcBef>
                <a:spcPts val="0"/>
              </a:spcBef>
              <a:spcAft>
                <a:spcPts val="0"/>
              </a:spcAft>
              <a:buFont typeface="Arial" panose="020B0604020202020204" pitchFamily="34" charset="0"/>
              <a:buChar char="•"/>
            </a:pPr>
            <a:r>
              <a:rPr lang="en-GB" sz="1200" b="1" dirty="0">
                <a:solidFill>
                  <a:srgbClr val="FFF2CC"/>
                </a:solidFill>
                <a:latin typeface="Roboto"/>
                <a:ea typeface="Roboto"/>
                <a:cs typeface="Roboto"/>
                <a:sym typeface="Roboto"/>
              </a:rPr>
              <a:t>Condense individual words into sparse matrix of array</a:t>
            </a:r>
            <a:endParaRPr sz="1200" dirty="0">
              <a:solidFill>
                <a:srgbClr val="FFFFFF"/>
              </a:solidFill>
              <a:latin typeface="Roboto"/>
              <a:ea typeface="Roboto"/>
              <a:cs typeface="Roboto"/>
              <a:sym typeface="Roboto"/>
            </a:endParaRPr>
          </a:p>
          <a:p>
            <a:pPr marL="0" lvl="0" indent="0" algn="ctr" rtl="0">
              <a:spcBef>
                <a:spcPts val="0"/>
              </a:spcBef>
              <a:spcAft>
                <a:spcPts val="0"/>
              </a:spcAft>
              <a:buNone/>
            </a:pPr>
            <a:endParaRPr sz="1200" i="1" dirty="0">
              <a:solidFill>
                <a:srgbClr val="FFFFFF"/>
              </a:solidFill>
              <a:latin typeface="Roboto"/>
              <a:ea typeface="Roboto"/>
              <a:cs typeface="Roboto"/>
              <a:sym typeface="Roboto"/>
            </a:endParaRPr>
          </a:p>
        </p:txBody>
      </p:sp>
      <p:sp>
        <p:nvSpPr>
          <p:cNvPr id="5" name="Google Shape;131;p19">
            <a:extLst>
              <a:ext uri="{FF2B5EF4-FFF2-40B4-BE49-F238E27FC236}">
                <a16:creationId xmlns:a16="http://schemas.microsoft.com/office/drawing/2014/main" id="{F0F7BBD2-462B-FD26-0849-82555F0A16D2}"/>
              </a:ext>
            </a:extLst>
          </p:cNvPr>
          <p:cNvSpPr/>
          <p:nvPr/>
        </p:nvSpPr>
        <p:spPr>
          <a:xfrm>
            <a:off x="4356750" y="1891807"/>
            <a:ext cx="2315700" cy="1891917"/>
          </a:xfrm>
          <a:prstGeom prst="homePlate">
            <a:avLst>
              <a:gd name="adj" fmla="val 50000"/>
            </a:avLst>
          </a:prstGeom>
          <a:solidFill>
            <a:srgbClr val="0070C0"/>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b="1" dirty="0">
                <a:solidFill>
                  <a:srgbClr val="FFF2CC"/>
                </a:solidFill>
                <a:latin typeface="Roboto"/>
                <a:ea typeface="Roboto"/>
                <a:cs typeface="Roboto"/>
                <a:sym typeface="Roboto"/>
              </a:rPr>
              <a:t>Evaluation Metric</a:t>
            </a:r>
            <a:endParaRPr b="1" dirty="0">
              <a:solidFill>
                <a:srgbClr val="FFF2CC"/>
              </a:solidFill>
              <a:latin typeface="Roboto"/>
              <a:ea typeface="Roboto"/>
              <a:cs typeface="Roboto"/>
              <a:sym typeface="Roboto"/>
            </a:endParaRPr>
          </a:p>
          <a:p>
            <a:pPr marL="0" lvl="0" indent="0" algn="ctr" rtl="0">
              <a:spcBef>
                <a:spcPts val="0"/>
              </a:spcBef>
              <a:spcAft>
                <a:spcPts val="0"/>
              </a:spcAft>
              <a:buNone/>
            </a:pPr>
            <a:endParaRPr lang="en-US" sz="1200" i="1" dirty="0">
              <a:solidFill>
                <a:srgbClr val="FFFFFF"/>
              </a:solidFill>
              <a:latin typeface="Roboto"/>
              <a:ea typeface="Roboto"/>
              <a:cs typeface="Roboto"/>
              <a:sym typeface="Roboto"/>
            </a:endParaRPr>
          </a:p>
          <a:p>
            <a:pPr marL="171450" indent="-171450">
              <a:buFont typeface="Arial" panose="020B0604020202020204" pitchFamily="34" charset="0"/>
              <a:buChar char="•"/>
            </a:pPr>
            <a:r>
              <a:rPr lang="en-US" sz="1200" b="1" dirty="0">
                <a:solidFill>
                  <a:srgbClr val="FFF2CC"/>
                </a:solidFill>
                <a:latin typeface="Roboto"/>
                <a:ea typeface="Roboto"/>
                <a:cs typeface="Roboto"/>
                <a:sym typeface="Roboto"/>
              </a:rPr>
              <a:t>Reduce Misclassification rate</a:t>
            </a:r>
          </a:p>
          <a:p>
            <a:pPr marL="171450" indent="-171450">
              <a:buFont typeface="Arial" panose="020B0604020202020204" pitchFamily="34" charset="0"/>
              <a:buChar char="•"/>
            </a:pPr>
            <a:r>
              <a:rPr lang="en-US" sz="1200" b="1" dirty="0">
                <a:solidFill>
                  <a:srgbClr val="FFF2CC"/>
                </a:solidFill>
                <a:latin typeface="Roboto"/>
                <a:ea typeface="Roboto"/>
                <a:cs typeface="Roboto"/>
                <a:sym typeface="Roboto"/>
              </a:rPr>
              <a:t>Optimize accuracy and ROC-AUC metrics</a:t>
            </a:r>
          </a:p>
        </p:txBody>
      </p:sp>
      <p:sp>
        <p:nvSpPr>
          <p:cNvPr id="6" name="Google Shape;131;p19">
            <a:extLst>
              <a:ext uri="{FF2B5EF4-FFF2-40B4-BE49-F238E27FC236}">
                <a16:creationId xmlns:a16="http://schemas.microsoft.com/office/drawing/2014/main" id="{0AFC88DE-CB76-7B8B-F1B3-F782E5B9801A}"/>
              </a:ext>
            </a:extLst>
          </p:cNvPr>
          <p:cNvSpPr/>
          <p:nvPr/>
        </p:nvSpPr>
        <p:spPr>
          <a:xfrm>
            <a:off x="6672450" y="1891807"/>
            <a:ext cx="2315700" cy="1891917"/>
          </a:xfrm>
          <a:prstGeom prst="homePlate">
            <a:avLst>
              <a:gd name="adj" fmla="val 50000"/>
            </a:avLst>
          </a:prstGeom>
          <a:solidFill>
            <a:srgbClr val="0070C0"/>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b="1" dirty="0">
                <a:solidFill>
                  <a:srgbClr val="FFF2CC"/>
                </a:solidFill>
                <a:latin typeface="Roboto"/>
                <a:ea typeface="Roboto"/>
                <a:cs typeface="Roboto"/>
                <a:sym typeface="Roboto"/>
              </a:rPr>
              <a:t>Cl</a:t>
            </a:r>
            <a:r>
              <a:rPr lang="en-US" sz="1200" b="1" dirty="0">
                <a:solidFill>
                  <a:srgbClr val="FFF2CC"/>
                </a:solidFill>
                <a:latin typeface="Roboto"/>
                <a:ea typeface="Roboto"/>
                <a:cs typeface="Roboto"/>
                <a:sym typeface="Roboto"/>
              </a:rPr>
              <a:t>assification Algorithms</a:t>
            </a:r>
          </a:p>
          <a:p>
            <a:pPr marL="0" lvl="0" indent="0" algn="ctr" rtl="0">
              <a:spcBef>
                <a:spcPts val="0"/>
              </a:spcBef>
              <a:spcAft>
                <a:spcPts val="0"/>
              </a:spcAft>
              <a:buNone/>
            </a:pPr>
            <a:endParaRPr lang="en-US" sz="1200" b="1" dirty="0">
              <a:solidFill>
                <a:srgbClr val="FFF2CC"/>
              </a:solidFill>
              <a:latin typeface="Roboto"/>
              <a:ea typeface="Roboto"/>
              <a:cs typeface="Roboto"/>
              <a:sym typeface="Roboto"/>
            </a:endParaRPr>
          </a:p>
          <a:p>
            <a:pPr marL="285750" lvl="0" indent="-285750" rtl="0">
              <a:spcBef>
                <a:spcPts val="0"/>
              </a:spcBef>
              <a:spcAft>
                <a:spcPts val="0"/>
              </a:spcAft>
              <a:buFont typeface="Arial" panose="020B0604020202020204" pitchFamily="34" charset="0"/>
              <a:buChar char="•"/>
            </a:pPr>
            <a:r>
              <a:rPr lang="en-US" sz="1200" b="1" dirty="0">
                <a:solidFill>
                  <a:srgbClr val="FFF2CC"/>
                </a:solidFill>
                <a:latin typeface="Roboto"/>
                <a:ea typeface="Roboto"/>
                <a:cs typeface="Roboto"/>
                <a:sym typeface="Roboto"/>
              </a:rPr>
              <a:t>Naïve Bayes</a:t>
            </a:r>
          </a:p>
          <a:p>
            <a:pPr marL="285750" lvl="0" indent="-285750" rtl="0">
              <a:spcBef>
                <a:spcPts val="0"/>
              </a:spcBef>
              <a:spcAft>
                <a:spcPts val="0"/>
              </a:spcAft>
              <a:buFont typeface="Arial" panose="020B0604020202020204" pitchFamily="34" charset="0"/>
              <a:buChar char="•"/>
            </a:pPr>
            <a:r>
              <a:rPr lang="en-US" sz="1200" b="1" dirty="0">
                <a:solidFill>
                  <a:srgbClr val="FFF2CC"/>
                </a:solidFill>
                <a:latin typeface="Roboto"/>
                <a:ea typeface="Roboto"/>
                <a:cs typeface="Roboto"/>
                <a:sym typeface="Roboto"/>
              </a:rPr>
              <a:t>Logistic Regression</a:t>
            </a:r>
          </a:p>
          <a:p>
            <a:pPr marL="285750" lvl="0" indent="-285750" rtl="0">
              <a:spcBef>
                <a:spcPts val="0"/>
              </a:spcBef>
              <a:spcAft>
                <a:spcPts val="0"/>
              </a:spcAft>
              <a:buFont typeface="Arial" panose="020B0604020202020204" pitchFamily="34" charset="0"/>
              <a:buChar char="•"/>
            </a:pPr>
            <a:r>
              <a:rPr lang="en-US" sz="1200" b="1" dirty="0">
                <a:solidFill>
                  <a:srgbClr val="FFF2CC"/>
                </a:solidFill>
                <a:latin typeface="Roboto"/>
                <a:ea typeface="Roboto"/>
                <a:cs typeface="Roboto"/>
                <a:sym typeface="Roboto"/>
              </a:rPr>
              <a:t>Decision Tree</a:t>
            </a:r>
          </a:p>
          <a:p>
            <a:pPr marL="285750" lvl="0" indent="-285750" rtl="0">
              <a:spcBef>
                <a:spcPts val="0"/>
              </a:spcBef>
              <a:spcAft>
                <a:spcPts val="0"/>
              </a:spcAft>
              <a:buFont typeface="Arial" panose="020B0604020202020204" pitchFamily="34" charset="0"/>
              <a:buChar char="•"/>
            </a:pPr>
            <a:r>
              <a:rPr lang="en-US" sz="1200" b="1" dirty="0" err="1">
                <a:solidFill>
                  <a:srgbClr val="FFF2CC"/>
                </a:solidFill>
                <a:latin typeface="Roboto"/>
                <a:ea typeface="Roboto"/>
                <a:cs typeface="Roboto"/>
                <a:sym typeface="Roboto"/>
              </a:rPr>
              <a:t>RandomForest</a:t>
            </a:r>
            <a:endParaRPr lang="en-US" sz="1200" b="1" dirty="0">
              <a:solidFill>
                <a:srgbClr val="FFF2CC"/>
              </a:solidFill>
              <a:latin typeface="Roboto"/>
              <a:ea typeface="Roboto"/>
              <a:cs typeface="Roboto"/>
              <a:sym typeface="Roboto"/>
            </a:endParaRPr>
          </a:p>
          <a:p>
            <a:pPr marL="285750" lvl="0" indent="-285750" rtl="0">
              <a:spcBef>
                <a:spcPts val="0"/>
              </a:spcBef>
              <a:spcAft>
                <a:spcPts val="0"/>
              </a:spcAft>
              <a:buFont typeface="Arial" panose="020B0604020202020204" pitchFamily="34" charset="0"/>
              <a:buChar char="•"/>
            </a:pPr>
            <a:r>
              <a:rPr lang="en-US" sz="1200" b="1" dirty="0" err="1">
                <a:solidFill>
                  <a:srgbClr val="FFF2CC"/>
                </a:solidFill>
                <a:latin typeface="Roboto"/>
                <a:ea typeface="Roboto"/>
                <a:cs typeface="Roboto"/>
                <a:sym typeface="Roboto"/>
              </a:rPr>
              <a:t>GradientBooting</a:t>
            </a:r>
            <a:endParaRPr lang="en-US" sz="1200" b="1" dirty="0">
              <a:solidFill>
                <a:srgbClr val="FFF2CC"/>
              </a:solidFill>
              <a:latin typeface="Roboto"/>
              <a:ea typeface="Roboto"/>
              <a:cs typeface="Roboto"/>
              <a:sym typeface="Roboto"/>
            </a:endParaRPr>
          </a:p>
          <a:p>
            <a:pPr marL="0" lvl="0" indent="0" algn="ctr" rtl="0">
              <a:spcBef>
                <a:spcPts val="0"/>
              </a:spcBef>
              <a:spcAft>
                <a:spcPts val="0"/>
              </a:spcAft>
              <a:buNone/>
            </a:pPr>
            <a:endParaRPr sz="1200" dirty="0">
              <a:solidFill>
                <a:srgbClr val="FFFFFF"/>
              </a:solidFill>
              <a:latin typeface="Roboto"/>
              <a:ea typeface="Roboto"/>
              <a:cs typeface="Roboto"/>
              <a:sym typeface="Roboto"/>
            </a:endParaRPr>
          </a:p>
          <a:p>
            <a:pPr marL="0" lvl="0" indent="0" algn="ctr" rtl="0">
              <a:spcBef>
                <a:spcPts val="0"/>
              </a:spcBef>
              <a:spcAft>
                <a:spcPts val="0"/>
              </a:spcAft>
              <a:buNone/>
            </a:pPr>
            <a:endParaRPr sz="1200" i="1" dirty="0">
              <a:solidFill>
                <a:srgbClr val="FFFFFF"/>
              </a:solidFill>
              <a:latin typeface="Roboto"/>
              <a:ea typeface="Roboto"/>
              <a:cs typeface="Roboto"/>
              <a:sym typeface="Roboto"/>
            </a:endParaRPr>
          </a:p>
        </p:txBody>
      </p:sp>
      <p:sp>
        <p:nvSpPr>
          <p:cNvPr id="7" name="Google Shape;131;p19">
            <a:extLst>
              <a:ext uri="{FF2B5EF4-FFF2-40B4-BE49-F238E27FC236}">
                <a16:creationId xmlns:a16="http://schemas.microsoft.com/office/drawing/2014/main" id="{4B1FEFD0-C076-BBD8-F18B-B180A917FFEE}"/>
              </a:ext>
            </a:extLst>
          </p:cNvPr>
          <p:cNvSpPr/>
          <p:nvPr/>
        </p:nvSpPr>
        <p:spPr>
          <a:xfrm>
            <a:off x="155850" y="1891807"/>
            <a:ext cx="2159850" cy="1891916"/>
          </a:xfrm>
          <a:prstGeom prst="homePlate">
            <a:avLst>
              <a:gd name="adj" fmla="val 50000"/>
            </a:avLst>
          </a:prstGeom>
          <a:solidFill>
            <a:srgbClr val="0070C0"/>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b="1" dirty="0">
                <a:solidFill>
                  <a:srgbClr val="FFF2CC"/>
                </a:solidFill>
                <a:latin typeface="Roboto"/>
                <a:ea typeface="Roboto"/>
                <a:cs typeface="Roboto"/>
                <a:sym typeface="Roboto"/>
              </a:rPr>
              <a:t>Bag-of-Words</a:t>
            </a:r>
            <a:endParaRPr b="1" dirty="0">
              <a:solidFill>
                <a:srgbClr val="FFF2CC"/>
              </a:solidFill>
              <a:latin typeface="Roboto"/>
              <a:ea typeface="Roboto"/>
              <a:cs typeface="Roboto"/>
              <a:sym typeface="Roboto"/>
            </a:endParaRPr>
          </a:p>
          <a:p>
            <a:pPr marL="0" lvl="0" indent="0" algn="ctr" rtl="0">
              <a:spcBef>
                <a:spcPts val="0"/>
              </a:spcBef>
              <a:spcAft>
                <a:spcPts val="0"/>
              </a:spcAft>
              <a:buNone/>
            </a:pPr>
            <a:endParaRPr lang="en-US" sz="1200" i="1" dirty="0">
              <a:solidFill>
                <a:srgbClr val="FFFFFF"/>
              </a:solidFill>
              <a:latin typeface="Roboto"/>
              <a:ea typeface="Roboto"/>
              <a:cs typeface="Roboto"/>
              <a:sym typeface="Roboto"/>
            </a:endParaRPr>
          </a:p>
          <a:p>
            <a:pPr marL="171450" lvl="0" indent="-171450" rtl="0">
              <a:spcBef>
                <a:spcPts val="0"/>
              </a:spcBef>
              <a:spcAft>
                <a:spcPts val="0"/>
              </a:spcAft>
              <a:buFont typeface="Arial" panose="020B0604020202020204" pitchFamily="34" charset="0"/>
              <a:buChar char="•"/>
            </a:pPr>
            <a:r>
              <a:rPr lang="en-US" sz="1200" dirty="0">
                <a:solidFill>
                  <a:srgbClr val="FFFFFF"/>
                </a:solidFill>
                <a:latin typeface="Roboto"/>
                <a:ea typeface="Roboto"/>
                <a:cs typeface="Roboto"/>
                <a:sym typeface="Roboto"/>
              </a:rPr>
              <a:t>Overall individual word counts</a:t>
            </a:r>
          </a:p>
          <a:p>
            <a:pPr marL="171450" lvl="0" indent="-171450" rtl="0">
              <a:spcBef>
                <a:spcPts val="0"/>
              </a:spcBef>
              <a:spcAft>
                <a:spcPts val="0"/>
              </a:spcAft>
              <a:buFont typeface="Arial" panose="020B0604020202020204" pitchFamily="34" charset="0"/>
              <a:buChar char="•"/>
            </a:pPr>
            <a:r>
              <a:rPr lang="en-US" sz="1200" dirty="0">
                <a:solidFill>
                  <a:srgbClr val="FFFFFF"/>
                </a:solidFill>
                <a:latin typeface="Roboto"/>
                <a:ea typeface="Roboto"/>
                <a:cs typeface="Roboto"/>
                <a:sym typeface="Roboto"/>
              </a:rPr>
              <a:t>Word frequency count</a:t>
            </a:r>
            <a:endParaRPr sz="1200" dirty="0">
              <a:solidFill>
                <a:srgbClr val="FFFFFF"/>
              </a:solidFill>
              <a:latin typeface="Roboto"/>
              <a:ea typeface="Roboto"/>
              <a:cs typeface="Roboto"/>
              <a:sym typeface="Roboto"/>
            </a:endParaRPr>
          </a:p>
        </p:txBody>
      </p:sp>
    </p:spTree>
  </p:cSld>
  <p:clrMapOvr>
    <a:masterClrMapping/>
  </p:clrMapOvr>
</p:sld>
</file>

<file path=ppt/theme/theme1.xml><?xml version="1.0" encoding="utf-8"?>
<a:theme xmlns:a="http://schemas.openxmlformats.org/drawingml/2006/main"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715</TotalTime>
  <Words>1484</Words>
  <Application>Microsoft Macintosh PowerPoint</Application>
  <PresentationFormat>On-screen Show (16:9)</PresentationFormat>
  <Paragraphs>130</Paragraphs>
  <Slides>17</Slides>
  <Notes>17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17</vt:i4>
      </vt:variant>
    </vt:vector>
  </HeadingPairs>
  <TitlesOfParts>
    <vt:vector size="24" baseType="lpstr">
      <vt:lpstr>Oswald</vt:lpstr>
      <vt:lpstr>Arial</vt:lpstr>
      <vt:lpstr>Average</vt:lpstr>
      <vt:lpstr>Times New Roman</vt:lpstr>
      <vt:lpstr>Roboto</vt:lpstr>
      <vt:lpstr>Calibri</vt:lpstr>
      <vt:lpstr>Slate</vt:lpstr>
      <vt:lpstr>Project 3</vt:lpstr>
      <vt:lpstr>Agenda</vt:lpstr>
      <vt:lpstr>Problem Statement</vt:lpstr>
      <vt:lpstr>PowerPoint Presentation</vt:lpstr>
      <vt:lpstr>Data Pre-processing</vt:lpstr>
      <vt:lpstr>Uni-gram</vt:lpstr>
      <vt:lpstr>Bi-gram</vt:lpstr>
      <vt:lpstr>Word Count</vt:lpstr>
      <vt:lpstr>Data Modelling</vt:lpstr>
      <vt:lpstr>Results</vt:lpstr>
      <vt:lpstr>ROC-AUC Curve</vt:lpstr>
      <vt:lpstr>Confusion Matrix</vt:lpstr>
      <vt:lpstr>Word Feature Importance</vt:lpstr>
      <vt:lpstr>Accuracy: 85.6%</vt:lpstr>
      <vt:lpstr>Recommendations</vt:lpstr>
      <vt:lpstr>Thank You</vt:lpstr>
      <vt:lpstr>Sources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3</dc:title>
  <cp:lastModifiedBy>Zhao Xiong Lim</cp:lastModifiedBy>
  <cp:revision>18</cp:revision>
  <dcterms:modified xsi:type="dcterms:W3CDTF">2023-03-16T17:58:25Z</dcterms:modified>
</cp:coreProperties>
</file>